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6" r:id="rId5"/>
    <p:sldId id="257" r:id="rId6"/>
    <p:sldId id="265" r:id="rId7"/>
    <p:sldId id="266" r:id="rId8"/>
    <p:sldId id="272" r:id="rId9"/>
    <p:sldId id="267" r:id="rId10"/>
    <p:sldId id="258" r:id="rId11"/>
    <p:sldId id="259" r:id="rId12"/>
    <p:sldId id="260" r:id="rId13"/>
    <p:sldId id="261" r:id="rId14"/>
    <p:sldId id="262" r:id="rId15"/>
    <p:sldId id="263" r:id="rId16"/>
    <p:sldId id="264" r:id="rId17"/>
    <p:sldId id="268" r:id="rId18"/>
    <p:sldId id="269" r:id="rId19"/>
    <p:sldId id="271" r:id="rId20"/>
    <p:sldId id="2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7857E4-9165-4359-3861-DFC37142D4B5}" name="Molly Dedona" initials="MD" userId="S::mdedona@asianstudies.org::963c51e3-e733-40d1-8f27-f63fad3df47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457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1CF1AE-6C9E-975A-08BE-3498D5416708}" v="408" dt="2023-08-07T16:45:48.116"/>
    <p1510:client id="{CC5E7554-3D64-D447-AFEF-A2115ED6A169}" v="148" dt="2023-08-07T17:13:00.2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1"/>
    <p:restoredTop sz="94653"/>
  </p:normalViewPr>
  <p:slideViewPr>
    <p:cSldViewPr snapToGrid="0">
      <p:cViewPr varScale="1">
        <p:scale>
          <a:sx n="85" d="100"/>
          <a:sy n="85" d="100"/>
        </p:scale>
        <p:origin x="8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D2E9C-9242-4591-973B-73C33925923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B687F22-B365-464B-B0EC-6C07D87F3DF8}">
      <dgm:prSet/>
      <dgm:spPr/>
      <dgm:t>
        <a:bodyPr/>
        <a:lstStyle/>
        <a:p>
          <a:pPr>
            <a:lnSpc>
              <a:spcPct val="100000"/>
            </a:lnSpc>
          </a:pPr>
          <a:r>
            <a:rPr lang="en-US"/>
            <a:t>Eligibility</a:t>
          </a:r>
        </a:p>
      </dgm:t>
    </dgm:pt>
    <dgm:pt modelId="{0B8C2C37-3955-44D6-B6FF-2DE308E86715}" type="parTrans" cxnId="{0810988F-97C7-4EE9-994B-48CBC40D9DA0}">
      <dgm:prSet/>
      <dgm:spPr/>
      <dgm:t>
        <a:bodyPr/>
        <a:lstStyle/>
        <a:p>
          <a:endParaRPr lang="en-US"/>
        </a:p>
      </dgm:t>
    </dgm:pt>
    <dgm:pt modelId="{B50E0ABA-4890-4CE4-86C2-71BACD68A90F}" type="sibTrans" cxnId="{0810988F-97C7-4EE9-994B-48CBC40D9DA0}">
      <dgm:prSet/>
      <dgm:spPr/>
      <dgm:t>
        <a:bodyPr/>
        <a:lstStyle/>
        <a:p>
          <a:endParaRPr lang="en-US"/>
        </a:p>
      </dgm:t>
    </dgm:pt>
    <dgm:pt modelId="{69023187-2FE7-4F2F-A623-3C5832236F41}">
      <dgm:prSet/>
      <dgm:spPr/>
      <dgm:t>
        <a:bodyPr/>
        <a:lstStyle/>
        <a:p>
          <a:pPr>
            <a:lnSpc>
              <a:spcPct val="100000"/>
            </a:lnSpc>
          </a:pPr>
          <a:r>
            <a:rPr lang="en-US"/>
            <a:t>Budget</a:t>
          </a:r>
        </a:p>
      </dgm:t>
    </dgm:pt>
    <dgm:pt modelId="{CE9865B7-6090-46EF-B713-DBE3BCA7BF1F}" type="parTrans" cxnId="{A265C4AB-AB64-499C-B54E-D27FA634558B}">
      <dgm:prSet/>
      <dgm:spPr/>
      <dgm:t>
        <a:bodyPr/>
        <a:lstStyle/>
        <a:p>
          <a:endParaRPr lang="en-US"/>
        </a:p>
      </dgm:t>
    </dgm:pt>
    <dgm:pt modelId="{938FF296-1135-4F87-993D-2CB6FB822B93}" type="sibTrans" cxnId="{A265C4AB-AB64-499C-B54E-D27FA634558B}">
      <dgm:prSet/>
      <dgm:spPr/>
      <dgm:t>
        <a:bodyPr/>
        <a:lstStyle/>
        <a:p>
          <a:endParaRPr lang="en-US"/>
        </a:p>
      </dgm:t>
    </dgm:pt>
    <dgm:pt modelId="{95D16931-D520-4B01-8C2F-989C57E19A43}">
      <dgm:prSet/>
      <dgm:spPr/>
      <dgm:t>
        <a:bodyPr/>
        <a:lstStyle/>
        <a:p>
          <a:pPr>
            <a:lnSpc>
              <a:spcPct val="100000"/>
            </a:lnSpc>
          </a:pPr>
          <a:r>
            <a:rPr lang="en-US" dirty="0"/>
            <a:t>Connect Community Forum </a:t>
          </a:r>
        </a:p>
      </dgm:t>
    </dgm:pt>
    <dgm:pt modelId="{8941133A-75F4-4418-BE04-D0D59F8BA1D0}" type="parTrans" cxnId="{11D467B6-9904-4FFB-B23A-874A974D6B8C}">
      <dgm:prSet/>
      <dgm:spPr/>
      <dgm:t>
        <a:bodyPr/>
        <a:lstStyle/>
        <a:p>
          <a:endParaRPr lang="en-US"/>
        </a:p>
      </dgm:t>
    </dgm:pt>
    <dgm:pt modelId="{76A4C8ED-945F-464E-A5E8-477B048A438F}" type="sibTrans" cxnId="{11D467B6-9904-4FFB-B23A-874A974D6B8C}">
      <dgm:prSet/>
      <dgm:spPr/>
      <dgm:t>
        <a:bodyPr/>
        <a:lstStyle/>
        <a:p>
          <a:endParaRPr lang="en-US"/>
        </a:p>
      </dgm:t>
    </dgm:pt>
    <dgm:pt modelId="{7FCB8985-544D-4E00-88DD-125403A9C138}">
      <dgm:prSet/>
      <dgm:spPr/>
      <dgm:t>
        <a:bodyPr/>
        <a:lstStyle/>
        <a:p>
          <a:pPr>
            <a:lnSpc>
              <a:spcPct val="100000"/>
            </a:lnSpc>
          </a:pPr>
          <a:r>
            <a:rPr lang="en-US"/>
            <a:t>Application portal</a:t>
          </a:r>
        </a:p>
      </dgm:t>
    </dgm:pt>
    <dgm:pt modelId="{7AADDF88-3FAA-4236-91B7-085F464724A5}" type="parTrans" cxnId="{8AED4D9B-87E9-4900-94B9-79A43FAC3D9F}">
      <dgm:prSet/>
      <dgm:spPr/>
      <dgm:t>
        <a:bodyPr/>
        <a:lstStyle/>
        <a:p>
          <a:endParaRPr lang="en-US"/>
        </a:p>
      </dgm:t>
    </dgm:pt>
    <dgm:pt modelId="{7DEAE82C-2DC4-4068-8290-D9EB0E33DF6F}" type="sibTrans" cxnId="{8AED4D9B-87E9-4900-94B9-79A43FAC3D9F}">
      <dgm:prSet/>
      <dgm:spPr/>
      <dgm:t>
        <a:bodyPr/>
        <a:lstStyle/>
        <a:p>
          <a:endParaRPr lang="en-US"/>
        </a:p>
      </dgm:t>
    </dgm:pt>
    <dgm:pt modelId="{C1876E70-E3B3-42C1-B22B-EC6B5B496E32}">
      <dgm:prSet phldr="0"/>
      <dgm:spPr/>
      <dgm:t>
        <a:bodyPr/>
        <a:lstStyle/>
        <a:p>
          <a:pPr rtl="0">
            <a:lnSpc>
              <a:spcPct val="100000"/>
            </a:lnSpc>
          </a:pPr>
          <a:r>
            <a:rPr lang="en-US">
              <a:latin typeface="Calibri Light" panose="020F0302020204030204"/>
            </a:rPr>
            <a:t>Q &amp; A</a:t>
          </a:r>
        </a:p>
      </dgm:t>
    </dgm:pt>
    <dgm:pt modelId="{08D8844E-C0BA-49F9-B760-628B413C9D52}" type="parTrans" cxnId="{A8741A7A-92E6-484F-AA7F-32E3B5B5C2A7}">
      <dgm:prSet/>
      <dgm:spPr/>
      <dgm:t>
        <a:bodyPr/>
        <a:lstStyle/>
        <a:p>
          <a:endParaRPr lang="en-US"/>
        </a:p>
      </dgm:t>
    </dgm:pt>
    <dgm:pt modelId="{24DF845B-52A9-4ADE-9966-F8C13157D053}" type="sibTrans" cxnId="{A8741A7A-92E6-484F-AA7F-32E3B5B5C2A7}">
      <dgm:prSet/>
      <dgm:spPr/>
      <dgm:t>
        <a:bodyPr/>
        <a:lstStyle/>
        <a:p>
          <a:endParaRPr lang="en-US"/>
        </a:p>
      </dgm:t>
    </dgm:pt>
    <dgm:pt modelId="{718B889A-C15D-442B-B5A4-B85285D6476C}" type="pres">
      <dgm:prSet presAssocID="{027D2E9C-9242-4591-973B-73C339259235}" presName="root" presStyleCnt="0">
        <dgm:presLayoutVars>
          <dgm:dir/>
          <dgm:resizeHandles val="exact"/>
        </dgm:presLayoutVars>
      </dgm:prSet>
      <dgm:spPr/>
    </dgm:pt>
    <dgm:pt modelId="{93A3BFA4-B996-4BF0-8A67-B3B83359908C}" type="pres">
      <dgm:prSet presAssocID="{1B687F22-B365-464B-B0EC-6C07D87F3DF8}" presName="compNode" presStyleCnt="0"/>
      <dgm:spPr/>
    </dgm:pt>
    <dgm:pt modelId="{B0DF531F-0292-40E1-A636-2BBD176D42E6}" type="pres">
      <dgm:prSet presAssocID="{1B687F22-B365-464B-B0EC-6C07D87F3DF8}" presName="bgRect" presStyleLbl="bgShp" presStyleIdx="0" presStyleCnt="5"/>
      <dgm:spPr/>
    </dgm:pt>
    <dgm:pt modelId="{BA27C807-2F87-448C-8491-0DB26242900F}" type="pres">
      <dgm:prSet presAssocID="{1B687F22-B365-464B-B0EC-6C07D87F3DF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FC1A46A9-3697-4AA9-8336-FE6516660706}" type="pres">
      <dgm:prSet presAssocID="{1B687F22-B365-464B-B0EC-6C07D87F3DF8}" presName="spaceRect" presStyleCnt="0"/>
      <dgm:spPr/>
    </dgm:pt>
    <dgm:pt modelId="{0D4C8FA9-BE3B-4B4B-8FBC-39412E22489A}" type="pres">
      <dgm:prSet presAssocID="{1B687F22-B365-464B-B0EC-6C07D87F3DF8}" presName="parTx" presStyleLbl="revTx" presStyleIdx="0" presStyleCnt="5">
        <dgm:presLayoutVars>
          <dgm:chMax val="0"/>
          <dgm:chPref val="0"/>
        </dgm:presLayoutVars>
      </dgm:prSet>
      <dgm:spPr/>
    </dgm:pt>
    <dgm:pt modelId="{445F4226-32D9-410E-B51E-1ABE01F7E8F9}" type="pres">
      <dgm:prSet presAssocID="{B50E0ABA-4890-4CE4-86C2-71BACD68A90F}" presName="sibTrans" presStyleCnt="0"/>
      <dgm:spPr/>
    </dgm:pt>
    <dgm:pt modelId="{4780060C-0C02-4079-8786-4524E4BDB722}" type="pres">
      <dgm:prSet presAssocID="{69023187-2FE7-4F2F-A623-3C5832236F41}" presName="compNode" presStyleCnt="0"/>
      <dgm:spPr/>
    </dgm:pt>
    <dgm:pt modelId="{5CC150AF-5DF3-41BD-9FB0-EFDAFF09796C}" type="pres">
      <dgm:prSet presAssocID="{69023187-2FE7-4F2F-A623-3C5832236F41}" presName="bgRect" presStyleLbl="bgShp" presStyleIdx="1" presStyleCnt="5"/>
      <dgm:spPr/>
    </dgm:pt>
    <dgm:pt modelId="{5A9B6D55-4AAD-49A4-947A-9888E5AFE331}" type="pres">
      <dgm:prSet presAssocID="{69023187-2FE7-4F2F-A623-3C5832236F4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CD25099F-529A-4671-8441-A238C966CDE4}" type="pres">
      <dgm:prSet presAssocID="{69023187-2FE7-4F2F-A623-3C5832236F41}" presName="spaceRect" presStyleCnt="0"/>
      <dgm:spPr/>
    </dgm:pt>
    <dgm:pt modelId="{8C83F38D-BD65-417B-8A9E-9FC6DEABB11E}" type="pres">
      <dgm:prSet presAssocID="{69023187-2FE7-4F2F-A623-3C5832236F41}" presName="parTx" presStyleLbl="revTx" presStyleIdx="1" presStyleCnt="5">
        <dgm:presLayoutVars>
          <dgm:chMax val="0"/>
          <dgm:chPref val="0"/>
        </dgm:presLayoutVars>
      </dgm:prSet>
      <dgm:spPr/>
    </dgm:pt>
    <dgm:pt modelId="{7AF81F49-D1BF-4B5B-9E28-4838EE436A76}" type="pres">
      <dgm:prSet presAssocID="{938FF296-1135-4F87-993D-2CB6FB822B93}" presName="sibTrans" presStyleCnt="0"/>
      <dgm:spPr/>
    </dgm:pt>
    <dgm:pt modelId="{0E5EE8CC-21EB-4762-AAB3-FDAC67E7326C}" type="pres">
      <dgm:prSet presAssocID="{95D16931-D520-4B01-8C2F-989C57E19A43}" presName="compNode" presStyleCnt="0"/>
      <dgm:spPr/>
    </dgm:pt>
    <dgm:pt modelId="{A0EDE518-2973-4883-B904-55F7C5C367BC}" type="pres">
      <dgm:prSet presAssocID="{95D16931-D520-4B01-8C2F-989C57E19A43}" presName="bgRect" presStyleLbl="bgShp" presStyleIdx="2" presStyleCnt="5"/>
      <dgm:spPr/>
    </dgm:pt>
    <dgm:pt modelId="{D744C731-3B03-4844-ABFF-0392435523AD}" type="pres">
      <dgm:prSet presAssocID="{95D16931-D520-4B01-8C2F-989C57E19A4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3F812F55-D0A1-444E-8657-B39B4B516145}" type="pres">
      <dgm:prSet presAssocID="{95D16931-D520-4B01-8C2F-989C57E19A43}" presName="spaceRect" presStyleCnt="0"/>
      <dgm:spPr/>
    </dgm:pt>
    <dgm:pt modelId="{2C74175A-1294-478E-A648-2192A6AA13E7}" type="pres">
      <dgm:prSet presAssocID="{95D16931-D520-4B01-8C2F-989C57E19A43}" presName="parTx" presStyleLbl="revTx" presStyleIdx="2" presStyleCnt="5">
        <dgm:presLayoutVars>
          <dgm:chMax val="0"/>
          <dgm:chPref val="0"/>
        </dgm:presLayoutVars>
      </dgm:prSet>
      <dgm:spPr/>
    </dgm:pt>
    <dgm:pt modelId="{8762B688-5CBA-459B-88F8-B96D398213A6}" type="pres">
      <dgm:prSet presAssocID="{76A4C8ED-945F-464E-A5E8-477B048A438F}" presName="sibTrans" presStyleCnt="0"/>
      <dgm:spPr/>
    </dgm:pt>
    <dgm:pt modelId="{A782706D-363F-4980-BE7C-88BD53597661}" type="pres">
      <dgm:prSet presAssocID="{7FCB8985-544D-4E00-88DD-125403A9C138}" presName="compNode" presStyleCnt="0"/>
      <dgm:spPr/>
    </dgm:pt>
    <dgm:pt modelId="{05C2ECCD-F6FE-43D7-966B-6DD2317C9AF8}" type="pres">
      <dgm:prSet presAssocID="{7FCB8985-544D-4E00-88DD-125403A9C138}" presName="bgRect" presStyleLbl="bgShp" presStyleIdx="3" presStyleCnt="5"/>
      <dgm:spPr/>
    </dgm:pt>
    <dgm:pt modelId="{22C4C420-6D1A-4A50-9447-F15E2562D71F}" type="pres">
      <dgm:prSet presAssocID="{7FCB8985-544D-4E00-88DD-125403A9C13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aptop"/>
        </a:ext>
      </dgm:extLst>
    </dgm:pt>
    <dgm:pt modelId="{BFA379F3-58FA-4BE7-BC56-D8564B6CE56C}" type="pres">
      <dgm:prSet presAssocID="{7FCB8985-544D-4E00-88DD-125403A9C138}" presName="spaceRect" presStyleCnt="0"/>
      <dgm:spPr/>
    </dgm:pt>
    <dgm:pt modelId="{207C4AAF-D48C-4104-A15B-2B726EB64EF1}" type="pres">
      <dgm:prSet presAssocID="{7FCB8985-544D-4E00-88DD-125403A9C138}" presName="parTx" presStyleLbl="revTx" presStyleIdx="3" presStyleCnt="5">
        <dgm:presLayoutVars>
          <dgm:chMax val="0"/>
          <dgm:chPref val="0"/>
        </dgm:presLayoutVars>
      </dgm:prSet>
      <dgm:spPr/>
    </dgm:pt>
    <dgm:pt modelId="{ADDAAC2C-7A1E-4B1E-8324-116B2432E122}" type="pres">
      <dgm:prSet presAssocID="{7DEAE82C-2DC4-4068-8290-D9EB0E33DF6F}" presName="sibTrans" presStyleCnt="0"/>
      <dgm:spPr/>
    </dgm:pt>
    <dgm:pt modelId="{46CDE118-686F-4D30-91CC-BC755EC280DE}" type="pres">
      <dgm:prSet presAssocID="{C1876E70-E3B3-42C1-B22B-EC6B5B496E32}" presName="compNode" presStyleCnt="0"/>
      <dgm:spPr/>
    </dgm:pt>
    <dgm:pt modelId="{46E81FFE-3A9C-422B-914E-A7B4425A59C7}" type="pres">
      <dgm:prSet presAssocID="{C1876E70-E3B3-42C1-B22B-EC6B5B496E32}" presName="bgRect" presStyleLbl="bgShp" presStyleIdx="4" presStyleCnt="5"/>
      <dgm:spPr/>
    </dgm:pt>
    <dgm:pt modelId="{13CF2165-5FFA-47FA-BDB3-762ACDFDE891}" type="pres">
      <dgm:prSet presAssocID="{C1876E70-E3B3-42C1-B22B-EC6B5B496E32}" presName="iconRect" presStyleLbl="node1" presStyleIdx="4" presStyleCnt="5"/>
      <dgm:spPr/>
    </dgm:pt>
    <dgm:pt modelId="{98209D37-1CF0-4583-92AA-05540219CAA1}" type="pres">
      <dgm:prSet presAssocID="{C1876E70-E3B3-42C1-B22B-EC6B5B496E32}" presName="spaceRect" presStyleCnt="0"/>
      <dgm:spPr/>
    </dgm:pt>
    <dgm:pt modelId="{87C0408F-944A-46AD-9976-B059751258FE}" type="pres">
      <dgm:prSet presAssocID="{C1876E70-E3B3-42C1-B22B-EC6B5B496E32}" presName="parTx" presStyleLbl="revTx" presStyleIdx="4" presStyleCnt="5">
        <dgm:presLayoutVars>
          <dgm:chMax val="0"/>
          <dgm:chPref val="0"/>
        </dgm:presLayoutVars>
      </dgm:prSet>
      <dgm:spPr/>
    </dgm:pt>
  </dgm:ptLst>
  <dgm:cxnLst>
    <dgm:cxn modelId="{09615822-DA6F-44DE-BE9E-FCF7FACE9DE1}" type="presOf" srcId="{95D16931-D520-4B01-8C2F-989C57E19A43}" destId="{2C74175A-1294-478E-A648-2192A6AA13E7}" srcOrd="0" destOrd="0" presId="urn:microsoft.com/office/officeart/2018/2/layout/IconVerticalSolidList"/>
    <dgm:cxn modelId="{DD605D69-3406-49DB-A091-DDE724EB77D5}" type="presOf" srcId="{C1876E70-E3B3-42C1-B22B-EC6B5B496E32}" destId="{87C0408F-944A-46AD-9976-B059751258FE}" srcOrd="0" destOrd="0" presId="urn:microsoft.com/office/officeart/2018/2/layout/IconVerticalSolidList"/>
    <dgm:cxn modelId="{A8741A7A-92E6-484F-AA7F-32E3B5B5C2A7}" srcId="{027D2E9C-9242-4591-973B-73C339259235}" destId="{C1876E70-E3B3-42C1-B22B-EC6B5B496E32}" srcOrd="4" destOrd="0" parTransId="{08D8844E-C0BA-49F9-B760-628B413C9D52}" sibTransId="{24DF845B-52A9-4ADE-9966-F8C13157D053}"/>
    <dgm:cxn modelId="{8FA6E27D-5B8D-46A1-979D-3DE4B8841301}" type="presOf" srcId="{1B687F22-B365-464B-B0EC-6C07D87F3DF8}" destId="{0D4C8FA9-BE3B-4B4B-8FBC-39412E22489A}" srcOrd="0" destOrd="0" presId="urn:microsoft.com/office/officeart/2018/2/layout/IconVerticalSolidList"/>
    <dgm:cxn modelId="{0810988F-97C7-4EE9-994B-48CBC40D9DA0}" srcId="{027D2E9C-9242-4591-973B-73C339259235}" destId="{1B687F22-B365-464B-B0EC-6C07D87F3DF8}" srcOrd="0" destOrd="0" parTransId="{0B8C2C37-3955-44D6-B6FF-2DE308E86715}" sibTransId="{B50E0ABA-4890-4CE4-86C2-71BACD68A90F}"/>
    <dgm:cxn modelId="{52885199-9AEF-4310-8F0E-13A515A3C360}" type="presOf" srcId="{7FCB8985-544D-4E00-88DD-125403A9C138}" destId="{207C4AAF-D48C-4104-A15B-2B726EB64EF1}" srcOrd="0" destOrd="0" presId="urn:microsoft.com/office/officeart/2018/2/layout/IconVerticalSolidList"/>
    <dgm:cxn modelId="{8AED4D9B-87E9-4900-94B9-79A43FAC3D9F}" srcId="{027D2E9C-9242-4591-973B-73C339259235}" destId="{7FCB8985-544D-4E00-88DD-125403A9C138}" srcOrd="3" destOrd="0" parTransId="{7AADDF88-3FAA-4236-91B7-085F464724A5}" sibTransId="{7DEAE82C-2DC4-4068-8290-D9EB0E33DF6F}"/>
    <dgm:cxn modelId="{A265C4AB-AB64-499C-B54E-D27FA634558B}" srcId="{027D2E9C-9242-4591-973B-73C339259235}" destId="{69023187-2FE7-4F2F-A623-3C5832236F41}" srcOrd="1" destOrd="0" parTransId="{CE9865B7-6090-46EF-B713-DBE3BCA7BF1F}" sibTransId="{938FF296-1135-4F87-993D-2CB6FB822B93}"/>
    <dgm:cxn modelId="{11D467B6-9904-4FFB-B23A-874A974D6B8C}" srcId="{027D2E9C-9242-4591-973B-73C339259235}" destId="{95D16931-D520-4B01-8C2F-989C57E19A43}" srcOrd="2" destOrd="0" parTransId="{8941133A-75F4-4418-BE04-D0D59F8BA1D0}" sibTransId="{76A4C8ED-945F-464E-A5E8-477B048A438F}"/>
    <dgm:cxn modelId="{8106A1BE-CE7E-41A2-BEE1-8215658C49C4}" type="presOf" srcId="{027D2E9C-9242-4591-973B-73C339259235}" destId="{718B889A-C15D-442B-B5A4-B85285D6476C}" srcOrd="0" destOrd="0" presId="urn:microsoft.com/office/officeart/2018/2/layout/IconVerticalSolidList"/>
    <dgm:cxn modelId="{83C2B3C7-F929-453F-AFB3-C993D0646F16}" type="presOf" srcId="{69023187-2FE7-4F2F-A623-3C5832236F41}" destId="{8C83F38D-BD65-417B-8A9E-9FC6DEABB11E}" srcOrd="0" destOrd="0" presId="urn:microsoft.com/office/officeart/2018/2/layout/IconVerticalSolidList"/>
    <dgm:cxn modelId="{AB8F5DBC-2A7F-490F-B9A0-3BF8334C89BA}" type="presParOf" srcId="{718B889A-C15D-442B-B5A4-B85285D6476C}" destId="{93A3BFA4-B996-4BF0-8A67-B3B83359908C}" srcOrd="0" destOrd="0" presId="urn:microsoft.com/office/officeart/2018/2/layout/IconVerticalSolidList"/>
    <dgm:cxn modelId="{12257A18-B45D-458E-A418-1EC5E3F85968}" type="presParOf" srcId="{93A3BFA4-B996-4BF0-8A67-B3B83359908C}" destId="{B0DF531F-0292-40E1-A636-2BBD176D42E6}" srcOrd="0" destOrd="0" presId="urn:microsoft.com/office/officeart/2018/2/layout/IconVerticalSolidList"/>
    <dgm:cxn modelId="{AE71BCFB-FC7F-4968-B9A9-61969E43CF5F}" type="presParOf" srcId="{93A3BFA4-B996-4BF0-8A67-B3B83359908C}" destId="{BA27C807-2F87-448C-8491-0DB26242900F}" srcOrd="1" destOrd="0" presId="urn:microsoft.com/office/officeart/2018/2/layout/IconVerticalSolidList"/>
    <dgm:cxn modelId="{D1BB8BC9-18D2-4EF9-9FBD-3F247F029E10}" type="presParOf" srcId="{93A3BFA4-B996-4BF0-8A67-B3B83359908C}" destId="{FC1A46A9-3697-4AA9-8336-FE6516660706}" srcOrd="2" destOrd="0" presId="urn:microsoft.com/office/officeart/2018/2/layout/IconVerticalSolidList"/>
    <dgm:cxn modelId="{5839CD29-E088-4EE9-A48E-42BCC9664CD4}" type="presParOf" srcId="{93A3BFA4-B996-4BF0-8A67-B3B83359908C}" destId="{0D4C8FA9-BE3B-4B4B-8FBC-39412E22489A}" srcOrd="3" destOrd="0" presId="urn:microsoft.com/office/officeart/2018/2/layout/IconVerticalSolidList"/>
    <dgm:cxn modelId="{C374A1E1-66DE-4637-886A-70022F83DB4C}" type="presParOf" srcId="{718B889A-C15D-442B-B5A4-B85285D6476C}" destId="{445F4226-32D9-410E-B51E-1ABE01F7E8F9}" srcOrd="1" destOrd="0" presId="urn:microsoft.com/office/officeart/2018/2/layout/IconVerticalSolidList"/>
    <dgm:cxn modelId="{24893127-EB16-4B83-A438-7B7DF9BFF205}" type="presParOf" srcId="{718B889A-C15D-442B-B5A4-B85285D6476C}" destId="{4780060C-0C02-4079-8786-4524E4BDB722}" srcOrd="2" destOrd="0" presId="urn:microsoft.com/office/officeart/2018/2/layout/IconVerticalSolidList"/>
    <dgm:cxn modelId="{1CF11BB7-337C-4D2C-BD2F-0B5A6676774D}" type="presParOf" srcId="{4780060C-0C02-4079-8786-4524E4BDB722}" destId="{5CC150AF-5DF3-41BD-9FB0-EFDAFF09796C}" srcOrd="0" destOrd="0" presId="urn:microsoft.com/office/officeart/2018/2/layout/IconVerticalSolidList"/>
    <dgm:cxn modelId="{51B59E2E-D955-4D82-9DED-185C6ACE663F}" type="presParOf" srcId="{4780060C-0C02-4079-8786-4524E4BDB722}" destId="{5A9B6D55-4AAD-49A4-947A-9888E5AFE331}" srcOrd="1" destOrd="0" presId="urn:microsoft.com/office/officeart/2018/2/layout/IconVerticalSolidList"/>
    <dgm:cxn modelId="{7356E990-6AE4-4DB2-985A-22F27DBA55F5}" type="presParOf" srcId="{4780060C-0C02-4079-8786-4524E4BDB722}" destId="{CD25099F-529A-4671-8441-A238C966CDE4}" srcOrd="2" destOrd="0" presId="urn:microsoft.com/office/officeart/2018/2/layout/IconVerticalSolidList"/>
    <dgm:cxn modelId="{E641DA95-E45C-486D-81FF-F35523A2F268}" type="presParOf" srcId="{4780060C-0C02-4079-8786-4524E4BDB722}" destId="{8C83F38D-BD65-417B-8A9E-9FC6DEABB11E}" srcOrd="3" destOrd="0" presId="urn:microsoft.com/office/officeart/2018/2/layout/IconVerticalSolidList"/>
    <dgm:cxn modelId="{A8CDC56E-B0CD-4BAF-8E29-7F3D26C05E9A}" type="presParOf" srcId="{718B889A-C15D-442B-B5A4-B85285D6476C}" destId="{7AF81F49-D1BF-4B5B-9E28-4838EE436A76}" srcOrd="3" destOrd="0" presId="urn:microsoft.com/office/officeart/2018/2/layout/IconVerticalSolidList"/>
    <dgm:cxn modelId="{6822F96B-05D1-4342-B475-1302E264AA78}" type="presParOf" srcId="{718B889A-C15D-442B-B5A4-B85285D6476C}" destId="{0E5EE8CC-21EB-4762-AAB3-FDAC67E7326C}" srcOrd="4" destOrd="0" presId="urn:microsoft.com/office/officeart/2018/2/layout/IconVerticalSolidList"/>
    <dgm:cxn modelId="{F93C17CA-4EFA-40C9-B3CB-A36F0EFA0DE8}" type="presParOf" srcId="{0E5EE8CC-21EB-4762-AAB3-FDAC67E7326C}" destId="{A0EDE518-2973-4883-B904-55F7C5C367BC}" srcOrd="0" destOrd="0" presId="urn:microsoft.com/office/officeart/2018/2/layout/IconVerticalSolidList"/>
    <dgm:cxn modelId="{7201FEEA-BBA1-42C8-83CF-8904A5A2942A}" type="presParOf" srcId="{0E5EE8CC-21EB-4762-AAB3-FDAC67E7326C}" destId="{D744C731-3B03-4844-ABFF-0392435523AD}" srcOrd="1" destOrd="0" presId="urn:microsoft.com/office/officeart/2018/2/layout/IconVerticalSolidList"/>
    <dgm:cxn modelId="{631DAD62-CC0D-475E-B476-34B8E88C0F1C}" type="presParOf" srcId="{0E5EE8CC-21EB-4762-AAB3-FDAC67E7326C}" destId="{3F812F55-D0A1-444E-8657-B39B4B516145}" srcOrd="2" destOrd="0" presId="urn:microsoft.com/office/officeart/2018/2/layout/IconVerticalSolidList"/>
    <dgm:cxn modelId="{264AB1C7-8D9B-4FF6-A336-8C4E2B1EC032}" type="presParOf" srcId="{0E5EE8CC-21EB-4762-AAB3-FDAC67E7326C}" destId="{2C74175A-1294-478E-A648-2192A6AA13E7}" srcOrd="3" destOrd="0" presId="urn:microsoft.com/office/officeart/2018/2/layout/IconVerticalSolidList"/>
    <dgm:cxn modelId="{B2636A2D-71B1-49C2-B262-32EFC4D90F8D}" type="presParOf" srcId="{718B889A-C15D-442B-B5A4-B85285D6476C}" destId="{8762B688-5CBA-459B-88F8-B96D398213A6}" srcOrd="5" destOrd="0" presId="urn:microsoft.com/office/officeart/2018/2/layout/IconVerticalSolidList"/>
    <dgm:cxn modelId="{283F8817-9801-40B0-AB29-679AF12598EB}" type="presParOf" srcId="{718B889A-C15D-442B-B5A4-B85285D6476C}" destId="{A782706D-363F-4980-BE7C-88BD53597661}" srcOrd="6" destOrd="0" presId="urn:microsoft.com/office/officeart/2018/2/layout/IconVerticalSolidList"/>
    <dgm:cxn modelId="{F02A0BAA-BF89-4558-BC46-400B530CD11A}" type="presParOf" srcId="{A782706D-363F-4980-BE7C-88BD53597661}" destId="{05C2ECCD-F6FE-43D7-966B-6DD2317C9AF8}" srcOrd="0" destOrd="0" presId="urn:microsoft.com/office/officeart/2018/2/layout/IconVerticalSolidList"/>
    <dgm:cxn modelId="{B274407E-30D2-4F61-8310-A0F94ADC83D1}" type="presParOf" srcId="{A782706D-363F-4980-BE7C-88BD53597661}" destId="{22C4C420-6D1A-4A50-9447-F15E2562D71F}" srcOrd="1" destOrd="0" presId="urn:microsoft.com/office/officeart/2018/2/layout/IconVerticalSolidList"/>
    <dgm:cxn modelId="{FC183E05-ECFE-404E-9CC9-A469AC3BC568}" type="presParOf" srcId="{A782706D-363F-4980-BE7C-88BD53597661}" destId="{BFA379F3-58FA-4BE7-BC56-D8564B6CE56C}" srcOrd="2" destOrd="0" presId="urn:microsoft.com/office/officeart/2018/2/layout/IconVerticalSolidList"/>
    <dgm:cxn modelId="{CA4C89E6-97CE-43CB-BC07-DA362524116F}" type="presParOf" srcId="{A782706D-363F-4980-BE7C-88BD53597661}" destId="{207C4AAF-D48C-4104-A15B-2B726EB64EF1}" srcOrd="3" destOrd="0" presId="urn:microsoft.com/office/officeart/2018/2/layout/IconVerticalSolidList"/>
    <dgm:cxn modelId="{6B5B172D-CABA-4BA3-90E8-78B1B326D170}" type="presParOf" srcId="{718B889A-C15D-442B-B5A4-B85285D6476C}" destId="{ADDAAC2C-7A1E-4B1E-8324-116B2432E122}" srcOrd="7" destOrd="0" presId="urn:microsoft.com/office/officeart/2018/2/layout/IconVerticalSolidList"/>
    <dgm:cxn modelId="{02FE3F2C-05AB-4BF2-A914-3E1FE9D9FBDC}" type="presParOf" srcId="{718B889A-C15D-442B-B5A4-B85285D6476C}" destId="{46CDE118-686F-4D30-91CC-BC755EC280DE}" srcOrd="8" destOrd="0" presId="urn:microsoft.com/office/officeart/2018/2/layout/IconVerticalSolidList"/>
    <dgm:cxn modelId="{2B74BF26-CF6A-4910-BEB3-E73A052FF041}" type="presParOf" srcId="{46CDE118-686F-4D30-91CC-BC755EC280DE}" destId="{46E81FFE-3A9C-422B-914E-A7B4425A59C7}" srcOrd="0" destOrd="0" presId="urn:microsoft.com/office/officeart/2018/2/layout/IconVerticalSolidList"/>
    <dgm:cxn modelId="{99363962-06C6-4A0E-A132-7D8BA8FE7A55}" type="presParOf" srcId="{46CDE118-686F-4D30-91CC-BC755EC280DE}" destId="{13CF2165-5FFA-47FA-BDB3-762ACDFDE891}" srcOrd="1" destOrd="0" presId="urn:microsoft.com/office/officeart/2018/2/layout/IconVerticalSolidList"/>
    <dgm:cxn modelId="{4865E79E-EF80-4502-B1F6-A09A906005B9}" type="presParOf" srcId="{46CDE118-686F-4D30-91CC-BC755EC280DE}" destId="{98209D37-1CF0-4583-92AA-05540219CAA1}" srcOrd="2" destOrd="0" presId="urn:microsoft.com/office/officeart/2018/2/layout/IconVerticalSolidList"/>
    <dgm:cxn modelId="{FA88B076-C9F0-481E-B884-F73BA7F72257}" type="presParOf" srcId="{46CDE118-686F-4D30-91CC-BC755EC280DE}" destId="{87C0408F-944A-46AD-9976-B059751258F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DF531F-0292-40E1-A636-2BBD176D42E6}">
      <dsp:nvSpPr>
        <dsp:cNvPr id="0" name=""/>
        <dsp:cNvSpPr/>
      </dsp:nvSpPr>
      <dsp:spPr>
        <a:xfrm>
          <a:off x="0" y="3399"/>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27C807-2F87-448C-8491-0DB26242900F}">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4C8FA9-BE3B-4B4B-8FBC-39412E22489A}">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Eligibility</a:t>
          </a:r>
        </a:p>
      </dsp:txBody>
      <dsp:txXfrm>
        <a:off x="836323" y="3399"/>
        <a:ext cx="9679276" cy="724089"/>
      </dsp:txXfrm>
    </dsp:sp>
    <dsp:sp modelId="{5CC150AF-5DF3-41BD-9FB0-EFDAFF09796C}">
      <dsp:nvSpPr>
        <dsp:cNvPr id="0" name=""/>
        <dsp:cNvSpPr/>
      </dsp:nvSpPr>
      <dsp:spPr>
        <a:xfrm>
          <a:off x="0" y="908511"/>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9B6D55-4AAD-49A4-947A-9888E5AFE331}">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83F38D-BD65-417B-8A9E-9FC6DEABB11E}">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Budget</a:t>
          </a:r>
        </a:p>
      </dsp:txBody>
      <dsp:txXfrm>
        <a:off x="836323" y="908511"/>
        <a:ext cx="9679276" cy="724089"/>
      </dsp:txXfrm>
    </dsp:sp>
    <dsp:sp modelId="{A0EDE518-2973-4883-B904-55F7C5C367BC}">
      <dsp:nvSpPr>
        <dsp:cNvPr id="0" name=""/>
        <dsp:cNvSpPr/>
      </dsp:nvSpPr>
      <dsp:spPr>
        <a:xfrm>
          <a:off x="0" y="1813624"/>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44C731-3B03-4844-ABFF-0392435523AD}">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74175A-1294-478E-A648-2192A6AA13E7}">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dirty="0"/>
            <a:t>Connect Community Forum </a:t>
          </a:r>
        </a:p>
      </dsp:txBody>
      <dsp:txXfrm>
        <a:off x="836323" y="1813624"/>
        <a:ext cx="9679276" cy="724089"/>
      </dsp:txXfrm>
    </dsp:sp>
    <dsp:sp modelId="{05C2ECCD-F6FE-43D7-966B-6DD2317C9AF8}">
      <dsp:nvSpPr>
        <dsp:cNvPr id="0" name=""/>
        <dsp:cNvSpPr/>
      </dsp:nvSpPr>
      <dsp:spPr>
        <a:xfrm>
          <a:off x="0" y="2718736"/>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C4C420-6D1A-4A50-9447-F15E2562D71F}">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7C4AAF-D48C-4104-A15B-2B726EB64EF1}">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Application portal</a:t>
          </a:r>
        </a:p>
      </dsp:txBody>
      <dsp:txXfrm>
        <a:off x="836323" y="2718736"/>
        <a:ext cx="9679276" cy="724089"/>
      </dsp:txXfrm>
    </dsp:sp>
    <dsp:sp modelId="{46E81FFE-3A9C-422B-914E-A7B4425A59C7}">
      <dsp:nvSpPr>
        <dsp:cNvPr id="0" name=""/>
        <dsp:cNvSpPr/>
      </dsp:nvSpPr>
      <dsp:spPr>
        <a:xfrm>
          <a:off x="0" y="3623848"/>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CF2165-5FFA-47FA-BDB3-762ACDFDE891}">
      <dsp:nvSpPr>
        <dsp:cNvPr id="0" name=""/>
        <dsp:cNvSpPr/>
      </dsp:nvSpPr>
      <dsp:spPr>
        <a:xfrm>
          <a:off x="219037" y="3786768"/>
          <a:ext cx="398249" cy="3982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0408F-944A-46AD-9976-B059751258FE}">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rtl="0">
            <a:lnSpc>
              <a:spcPct val="100000"/>
            </a:lnSpc>
            <a:spcBef>
              <a:spcPct val="0"/>
            </a:spcBef>
            <a:spcAft>
              <a:spcPct val="35000"/>
            </a:spcAft>
            <a:buNone/>
          </a:pPr>
          <a:r>
            <a:rPr lang="en-US" sz="1900" kern="1200">
              <a:latin typeface="Calibri Light" panose="020F0302020204030204"/>
            </a:rPr>
            <a:t>Q &amp; A</a:t>
          </a:r>
        </a:p>
      </dsp:txBody>
      <dsp:txXfrm>
        <a:off x="836323" y="3623848"/>
        <a:ext cx="9679276" cy="7240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11F188-292F-4C27-B24A-359E24DEEDF2}" type="datetimeFigureOut">
              <a:t>8/9/23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19795-5CF6-4926-A1D3-9A09F715526B}" type="slidenum">
              <a:t>‹#›</a:t>
            </a:fld>
            <a:endParaRPr lang="en-US"/>
          </a:p>
        </p:txBody>
      </p:sp>
    </p:spTree>
    <p:extLst>
      <p:ext uri="{BB962C8B-B14F-4D97-AF65-F5344CB8AC3E}">
        <p14:creationId xmlns:p14="http://schemas.microsoft.com/office/powerpoint/2010/main" val="439868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community forum group is available to members and non members. All you need is an </a:t>
            </a:r>
            <a:r>
              <a:rPr lang="en-US" err="1">
                <a:cs typeface="Calibri"/>
              </a:rPr>
              <a:t>aas</a:t>
            </a:r>
            <a:r>
              <a:rPr lang="en-US">
                <a:cs typeface="Calibri"/>
              </a:rPr>
              <a:t> online account login </a:t>
            </a:r>
          </a:p>
        </p:txBody>
      </p:sp>
      <p:sp>
        <p:nvSpPr>
          <p:cNvPr id="4" name="Slide Number Placeholder 3"/>
          <p:cNvSpPr>
            <a:spLocks noGrp="1"/>
          </p:cNvSpPr>
          <p:nvPr>
            <p:ph type="sldNum" sz="quarter" idx="5"/>
          </p:nvPr>
        </p:nvSpPr>
        <p:spPr/>
        <p:txBody>
          <a:bodyPr/>
          <a:lstStyle/>
          <a:p>
            <a:fld id="{B7519795-5CF6-4926-A1D3-9A09F715526B}" type="slidenum">
              <a:t>14</a:t>
            </a:fld>
            <a:endParaRPr lang="en-US"/>
          </a:p>
        </p:txBody>
      </p:sp>
    </p:spTree>
    <p:extLst>
      <p:ext uri="{BB962C8B-B14F-4D97-AF65-F5344CB8AC3E}">
        <p14:creationId xmlns:p14="http://schemas.microsoft.com/office/powerpoint/2010/main" val="1850407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8/9/23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it.ly/CHSS-DD"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community.asianstudies.org/home" TargetMode="External"/><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hyperlink" Target="https://asianstudies.secure-platform.com/a/organizations/main/home" TargetMode="External"/><Relationship Id="rId2" Type="http://schemas.openxmlformats.org/officeDocument/2006/relationships/hyperlink" Target="https://www.asianstudies.org/wp-content/uploads/Step-by-Step-instructions-on-how-to-apply-for-a-CHSS-grant-English.pdf"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ommunity.asianstudies.org/home" TargetMode="External"/><Relationship Id="rId2" Type="http://schemas.openxmlformats.org/officeDocument/2006/relationships/hyperlink" Target="https://www.asianstudies.org/grants-awards/cultivating-the-humanities-social-sciences-initiative/#FAQ" TargetMode="Externa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sianstudies.secure-platform.com/a/solicitations/7/hom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skatteverket.se/privat/skatter/arbeteochinkomst/traktamente/utlandstraktamente.4.2b543913a42158acf800016035.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AS Digital Dialogues&#10;Applying for the 2023-24 CHSS Research Grants">
            <a:extLst>
              <a:ext uri="{FF2B5EF4-FFF2-40B4-BE49-F238E27FC236}">
                <a16:creationId xmlns:a16="http://schemas.microsoft.com/office/drawing/2014/main" id="{E5B91959-40C3-763F-D7F8-6DB39117B4F7}"/>
              </a:ext>
            </a:extLst>
          </p:cNvPr>
          <p:cNvPicPr>
            <a:picLocks noChangeAspect="1"/>
          </p:cNvPicPr>
          <p:nvPr/>
        </p:nvPicPr>
        <p:blipFill>
          <a:blip r:embed="rId2"/>
          <a:stretch>
            <a:fillRect/>
          </a:stretch>
        </p:blipFill>
        <p:spPr>
          <a:xfrm>
            <a:off x="-10885" y="233"/>
            <a:ext cx="12186556" cy="6857534"/>
          </a:xfrm>
          <a:prstGeom prst="rect">
            <a:avLst/>
          </a:prstGeom>
        </p:spPr>
      </p:pic>
      <p:sp>
        <p:nvSpPr>
          <p:cNvPr id="3" name="Subtitle 2"/>
          <p:cNvSpPr>
            <a:spLocks noGrp="1"/>
          </p:cNvSpPr>
          <p:nvPr>
            <p:ph type="subTitle" idx="1"/>
          </p:nvPr>
        </p:nvSpPr>
        <p:spPr>
          <a:xfrm>
            <a:off x="281214" y="6169252"/>
            <a:ext cx="3039443" cy="357009"/>
          </a:xfrm>
          <a:solidFill>
            <a:srgbClr val="245768"/>
          </a:solidFill>
        </p:spPr>
        <p:txBody>
          <a:bodyPr vert="horz" lIns="91440" tIns="45720" rIns="91440" bIns="45720" rtlCol="0" anchor="t">
            <a:normAutofit fontScale="92500" lnSpcReduction="20000"/>
          </a:bodyPr>
          <a:lstStyle/>
          <a:p>
            <a:pPr algn="l"/>
            <a:r>
              <a:rPr lang="en-US">
                <a:solidFill>
                  <a:schemeClr val="bg1"/>
                </a:solidFill>
                <a:cs typeface="Calibri"/>
                <a:hlinkClick r:id="rId3">
                  <a:extLst>
                    <a:ext uri="{A12FA001-AC4F-418D-AE19-62706E023703}">
                      <ahyp:hlinkClr xmlns:ahyp="http://schemas.microsoft.com/office/drawing/2018/hyperlinkcolor" val="tx"/>
                    </a:ext>
                  </a:extLst>
                </a:hlinkClick>
              </a:rPr>
              <a:t>https://bit.ly/CHSS-DD</a:t>
            </a:r>
            <a:endParaRPr lang="en-US">
              <a:solidFill>
                <a:schemeClr val="bg1"/>
              </a:solidFill>
              <a:cs typeface="Calibri"/>
            </a:endParaRPr>
          </a:p>
          <a:p>
            <a:endParaRPr lang="en-US">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3E2E9-E5B3-9E05-E218-D071D12302F5}"/>
              </a:ext>
            </a:extLst>
          </p:cNvPr>
          <p:cNvSpPr>
            <a:spLocks noGrp="1"/>
          </p:cNvSpPr>
          <p:nvPr>
            <p:ph type="title"/>
          </p:nvPr>
        </p:nvSpPr>
        <p:spPr/>
        <p:txBody>
          <a:bodyPr/>
          <a:lstStyle/>
          <a:p>
            <a:r>
              <a:rPr lang="en-US">
                <a:cs typeface="Calibri Light"/>
              </a:rPr>
              <a:t>Unsure about cost eligibility?</a:t>
            </a:r>
            <a:endParaRPr lang="en-US"/>
          </a:p>
        </p:txBody>
      </p:sp>
      <p:sp>
        <p:nvSpPr>
          <p:cNvPr id="3" name="Content Placeholder 2">
            <a:extLst>
              <a:ext uri="{FF2B5EF4-FFF2-40B4-BE49-F238E27FC236}">
                <a16:creationId xmlns:a16="http://schemas.microsoft.com/office/drawing/2014/main" id="{00C4D181-0E97-1FFA-F2E5-F5C900A97D32}"/>
              </a:ext>
            </a:extLst>
          </p:cNvPr>
          <p:cNvSpPr>
            <a:spLocks noGrp="1"/>
          </p:cNvSpPr>
          <p:nvPr>
            <p:ph idx="1"/>
          </p:nvPr>
        </p:nvSpPr>
        <p:spPr/>
        <p:txBody>
          <a:bodyPr vert="horz" lIns="91440" tIns="45720" rIns="91440" bIns="45720" rtlCol="0" anchor="t">
            <a:normAutofit/>
          </a:bodyPr>
          <a:lstStyle/>
          <a:p>
            <a:pPr marL="285750" indent="-285750">
              <a:lnSpc>
                <a:spcPct val="100000"/>
              </a:lnSpc>
              <a:spcBef>
                <a:spcPts val="0"/>
              </a:spcBef>
              <a:buFont typeface="Arial,Sans-Serif" panose="020B0604020202020204" pitchFamily="34" charset="0"/>
            </a:pPr>
            <a:endParaRPr lang="en-US" sz="3200" dirty="0">
              <a:cs typeface="Calibri" panose="020F0502020204030204"/>
            </a:endParaRPr>
          </a:p>
          <a:p>
            <a:pPr marL="342900" indent="-342900">
              <a:lnSpc>
                <a:spcPct val="100000"/>
              </a:lnSpc>
              <a:spcBef>
                <a:spcPts val="0"/>
              </a:spcBef>
              <a:buAutoNum type="arabicPeriod"/>
            </a:pPr>
            <a:r>
              <a:rPr lang="en-US" sz="2000" dirty="0">
                <a:latin typeface="Calibri"/>
                <a:cs typeface="Calibri"/>
              </a:rPr>
              <a:t>Apply sound reasoning before considering accepting the cost.</a:t>
            </a:r>
          </a:p>
          <a:p>
            <a:pPr marL="342900" indent="-342900">
              <a:lnSpc>
                <a:spcPct val="100000"/>
              </a:lnSpc>
              <a:spcBef>
                <a:spcPts val="0"/>
              </a:spcBef>
              <a:buAutoNum type="arabicPeriod"/>
            </a:pPr>
            <a:endParaRPr lang="en-US" sz="2000" dirty="0">
              <a:latin typeface="Calibri"/>
              <a:cs typeface="Calibri"/>
            </a:endParaRPr>
          </a:p>
          <a:p>
            <a:pPr marL="342900" indent="-342900">
              <a:lnSpc>
                <a:spcPct val="100000"/>
              </a:lnSpc>
              <a:spcBef>
                <a:spcPts val="0"/>
              </a:spcBef>
              <a:buAutoNum type="arabicPeriod"/>
            </a:pPr>
            <a:r>
              <a:rPr lang="en-US" sz="2000" dirty="0">
                <a:latin typeface="Calibri"/>
                <a:cs typeface="Calibri"/>
              </a:rPr>
              <a:t>Prepare to provide justification if the eligibility of the expense is seemingly unreasonable, costly, excessive in time, or other factors that a third-party would question without context.</a:t>
            </a:r>
          </a:p>
          <a:p>
            <a:pPr>
              <a:lnSpc>
                <a:spcPct val="100000"/>
              </a:lnSpc>
              <a:spcBef>
                <a:spcPts val="0"/>
              </a:spcBef>
            </a:pPr>
            <a:endParaRPr lang="en-US" sz="2000" dirty="0">
              <a:latin typeface="Calibri"/>
              <a:cs typeface="Calibri"/>
            </a:endParaRPr>
          </a:p>
          <a:p>
            <a:pPr>
              <a:lnSpc>
                <a:spcPct val="100000"/>
              </a:lnSpc>
              <a:spcBef>
                <a:spcPts val="0"/>
              </a:spcBef>
            </a:pPr>
            <a:endParaRPr lang="en-US" sz="2000" dirty="0">
              <a:latin typeface="Calibri"/>
              <a:cs typeface="Calibri"/>
            </a:endParaRPr>
          </a:p>
          <a:p>
            <a:pPr>
              <a:lnSpc>
                <a:spcPct val="100000"/>
              </a:lnSpc>
              <a:spcBef>
                <a:spcPts val="0"/>
              </a:spcBef>
            </a:pPr>
            <a:r>
              <a:rPr lang="en-US" sz="2000" dirty="0">
                <a:latin typeface="Calibri"/>
                <a:cs typeface="Calibri"/>
              </a:rPr>
              <a:t>Unexpected project related expenses are anticipated during your research. Each additional, unidentified expense may not require approval. If you are confident with the validity, applicability, and necessity of the cost and it can be reasonably introduced to your budget, avoid causing undue delays in project activities. </a:t>
            </a:r>
          </a:p>
          <a:p>
            <a:pPr algn="just">
              <a:lnSpc>
                <a:spcPct val="100000"/>
              </a:lnSpc>
              <a:spcBef>
                <a:spcPts val="0"/>
              </a:spcBef>
            </a:pPr>
            <a:endParaRPr lang="en-US" sz="2000" dirty="0">
              <a:latin typeface="Calibri"/>
              <a:cs typeface="Calibri"/>
            </a:endParaRPr>
          </a:p>
          <a:p>
            <a:pPr algn="just">
              <a:lnSpc>
                <a:spcPct val="100000"/>
              </a:lnSpc>
              <a:spcBef>
                <a:spcPts val="0"/>
              </a:spcBef>
            </a:pPr>
            <a:r>
              <a:rPr lang="en-US" sz="2000" dirty="0">
                <a:latin typeface="Calibri"/>
                <a:cs typeface="Calibri"/>
              </a:rPr>
              <a:t>    If you are still unsure of the eligibility, contact the AAS via the Community Forum Group.</a:t>
            </a:r>
          </a:p>
          <a:p>
            <a:pPr marL="285750" indent="-285750">
              <a:lnSpc>
                <a:spcPct val="100000"/>
              </a:lnSpc>
              <a:spcBef>
                <a:spcPts val="0"/>
              </a:spcBef>
              <a:buFont typeface="Arial,Sans-Serif" panose="020B0604020202020204" pitchFamily="34" charset="0"/>
            </a:pPr>
            <a:endParaRPr lang="en-US" sz="2000" dirty="0">
              <a:latin typeface="Calibri"/>
              <a:cs typeface="Calibri"/>
            </a:endParaRPr>
          </a:p>
          <a:p>
            <a:pPr marL="285750" indent="-285750">
              <a:lnSpc>
                <a:spcPct val="100000"/>
              </a:lnSpc>
              <a:spcBef>
                <a:spcPts val="0"/>
              </a:spcBef>
              <a:buFont typeface="Arial,Sans-Serif" panose="020B0604020202020204" pitchFamily="34" charset="0"/>
            </a:pPr>
            <a:endParaRPr lang="en-US" sz="2000" dirty="0">
              <a:latin typeface="Calibri"/>
              <a:cs typeface="Calibri"/>
            </a:endParaRPr>
          </a:p>
          <a:p>
            <a:pPr marL="285750" indent="-285750">
              <a:lnSpc>
                <a:spcPct val="100000"/>
              </a:lnSpc>
              <a:spcBef>
                <a:spcPts val="0"/>
              </a:spcBef>
              <a:buFont typeface="Arial,Sans-Serif" panose="020B0604020202020204" pitchFamily="34" charset="0"/>
            </a:pPr>
            <a:endParaRPr lang="en-US" sz="2000" dirty="0">
              <a:latin typeface="Calibri"/>
              <a:cs typeface="Calibri"/>
            </a:endParaRPr>
          </a:p>
          <a:p>
            <a:endParaRPr lang="en-US" sz="3200" dirty="0">
              <a:cs typeface="Calibri"/>
            </a:endParaRPr>
          </a:p>
        </p:txBody>
      </p:sp>
    </p:spTree>
    <p:extLst>
      <p:ext uri="{BB962C8B-B14F-4D97-AF65-F5344CB8AC3E}">
        <p14:creationId xmlns:p14="http://schemas.microsoft.com/office/powerpoint/2010/main" val="2302580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E5C2-B620-7FCC-4C3D-816BE743C284}"/>
              </a:ext>
            </a:extLst>
          </p:cNvPr>
          <p:cNvSpPr>
            <a:spLocks noGrp="1"/>
          </p:cNvSpPr>
          <p:nvPr>
            <p:ph type="title"/>
          </p:nvPr>
        </p:nvSpPr>
        <p:spPr/>
        <p:txBody>
          <a:bodyPr>
            <a:normAutofit/>
          </a:bodyPr>
          <a:lstStyle/>
          <a:p>
            <a:r>
              <a:rPr lang="en-US" sz="4000">
                <a:latin typeface="Calibri"/>
                <a:cs typeface="Calibri"/>
              </a:rPr>
              <a:t>How to Classify Professional Services</a:t>
            </a:r>
          </a:p>
        </p:txBody>
      </p:sp>
      <p:sp>
        <p:nvSpPr>
          <p:cNvPr id="3" name="Content Placeholder 2">
            <a:extLst>
              <a:ext uri="{FF2B5EF4-FFF2-40B4-BE49-F238E27FC236}">
                <a16:creationId xmlns:a16="http://schemas.microsoft.com/office/drawing/2014/main" id="{1BFFAE43-A8FD-8BCE-2D4D-504B3E9710CB}"/>
              </a:ext>
            </a:extLst>
          </p:cNvPr>
          <p:cNvSpPr>
            <a:spLocks noGrp="1"/>
          </p:cNvSpPr>
          <p:nvPr>
            <p:ph idx="1"/>
          </p:nvPr>
        </p:nvSpPr>
        <p:spPr/>
        <p:txBody>
          <a:bodyPr vert="horz" lIns="91440" tIns="45720" rIns="91440" bIns="45720" rtlCol="0" anchor="t">
            <a:normAutofit/>
          </a:bodyPr>
          <a:lstStyle/>
          <a:p>
            <a:pPr marL="285750" indent="-285750">
              <a:lnSpc>
                <a:spcPct val="100000"/>
              </a:lnSpc>
              <a:spcBef>
                <a:spcPts val="0"/>
              </a:spcBef>
            </a:pPr>
            <a:r>
              <a:rPr lang="en-US" sz="1800" dirty="0">
                <a:latin typeface="Calibri"/>
                <a:cs typeface="Calibri"/>
              </a:rPr>
              <a:t>Professional expenses range from services provided by an established business, to individuals in the field providing a service in support of your research/project.</a:t>
            </a:r>
          </a:p>
          <a:p>
            <a:pPr>
              <a:lnSpc>
                <a:spcPct val="100000"/>
              </a:lnSpc>
              <a:spcBef>
                <a:spcPts val="0"/>
              </a:spcBef>
            </a:pPr>
            <a:endParaRPr lang="en-US" sz="1800" dirty="0">
              <a:latin typeface="Calibri"/>
              <a:cs typeface="Calibri"/>
            </a:endParaRPr>
          </a:p>
          <a:p>
            <a:pPr marL="285750" indent="-285750">
              <a:lnSpc>
                <a:spcPct val="100000"/>
              </a:lnSpc>
              <a:spcBef>
                <a:spcPts val="0"/>
              </a:spcBef>
              <a:buFont typeface="Arial,Sans-Serif" panose="020B0604020202020204" pitchFamily="34" charset="0"/>
            </a:pPr>
            <a:r>
              <a:rPr lang="en-US" sz="1800" dirty="0">
                <a:latin typeface="Calibri"/>
                <a:cs typeface="Calibri"/>
              </a:rPr>
              <a:t>For example: </a:t>
            </a:r>
          </a:p>
          <a:p>
            <a:pPr marL="457200" lvl="1" indent="0">
              <a:buNone/>
            </a:pPr>
            <a:r>
              <a:rPr lang="en-US" sz="1800" b="0" i="0" u="none" strike="noStrike" dirty="0">
                <a:solidFill>
                  <a:srgbClr val="000000"/>
                </a:solidFill>
                <a:effectLst/>
                <a:latin typeface="inherit"/>
              </a:rPr>
              <a:t>Knowing that paying informants is not eligible for reimbursement,  I can consider what – if any – services can be offered in support of my research. As I am in an area where I am not entirely familiar with the language, </a:t>
            </a:r>
            <a:r>
              <a:rPr lang="en-US" sz="1800" b="1" i="0" u="none" strike="noStrike" dirty="0">
                <a:solidFill>
                  <a:srgbClr val="000000"/>
                </a:solidFill>
                <a:effectLst/>
                <a:latin typeface="inherit"/>
              </a:rPr>
              <a:t>an individual with the relevant language expertise </a:t>
            </a:r>
            <a:r>
              <a:rPr lang="en-US" sz="1800" b="0" i="0" u="none" strike="noStrike" dirty="0">
                <a:solidFill>
                  <a:srgbClr val="000000"/>
                </a:solidFill>
                <a:effectLst/>
                <a:latin typeface="inherit"/>
              </a:rPr>
              <a:t>may provide translation services to assist me in my research/fieldwork.</a:t>
            </a:r>
            <a:endParaRPr lang="en-US" sz="1100" b="0" i="0" dirty="0">
              <a:solidFill>
                <a:srgbClr val="000000"/>
              </a:solidFill>
              <a:effectLst/>
              <a:latin typeface="Aptos" panose="020B0004020202020204" pitchFamily="34" charset="0"/>
            </a:endParaRPr>
          </a:p>
          <a:p>
            <a:pPr marL="0" indent="0">
              <a:buNone/>
            </a:pPr>
            <a:endParaRPr lang="en-US" sz="1800" dirty="0">
              <a:latin typeface="Calibri"/>
              <a:cs typeface="Calibri"/>
            </a:endParaRPr>
          </a:p>
          <a:p>
            <a:pPr marL="285750" indent="-285750">
              <a:lnSpc>
                <a:spcPct val="100000"/>
              </a:lnSpc>
              <a:spcBef>
                <a:spcPts val="0"/>
              </a:spcBef>
              <a:buFont typeface="Arial,Sans-Serif" panose="020B0604020202020204" pitchFamily="34" charset="0"/>
            </a:pPr>
            <a:r>
              <a:rPr lang="en-US" sz="1800" dirty="0">
                <a:latin typeface="Calibri"/>
                <a:cs typeface="Calibri"/>
              </a:rPr>
              <a:t>Examples such as the above may be considered as an eligible professional service expense, and an invoice may be generated or requested from the individual. </a:t>
            </a:r>
          </a:p>
          <a:p>
            <a:pPr marL="285750" indent="-285750">
              <a:lnSpc>
                <a:spcPct val="100000"/>
              </a:lnSpc>
              <a:spcBef>
                <a:spcPts val="0"/>
              </a:spcBef>
              <a:buFont typeface="Arial,Sans-Serif" panose="020B0604020202020204" pitchFamily="34" charset="0"/>
            </a:pPr>
            <a:endParaRPr lang="en-US" sz="1800" dirty="0">
              <a:latin typeface="Calibri"/>
              <a:cs typeface="Calibri"/>
            </a:endParaRPr>
          </a:p>
          <a:p>
            <a:endParaRPr lang="en-US" dirty="0">
              <a:cs typeface="Calibri"/>
            </a:endParaRPr>
          </a:p>
        </p:txBody>
      </p:sp>
    </p:spTree>
    <p:extLst>
      <p:ext uri="{BB962C8B-B14F-4D97-AF65-F5344CB8AC3E}">
        <p14:creationId xmlns:p14="http://schemas.microsoft.com/office/powerpoint/2010/main" val="1255601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D525A-4F98-D177-01E1-33F860F57A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3AFCEE-5D06-A959-6EC1-BBF1D703B813}"/>
              </a:ext>
            </a:extLst>
          </p:cNvPr>
          <p:cNvSpPr>
            <a:spLocks noGrp="1"/>
          </p:cNvSpPr>
          <p:nvPr>
            <p:ph idx="1"/>
          </p:nvPr>
        </p:nvSpPr>
        <p:spPr/>
        <p:txBody>
          <a:bodyPr vert="horz" lIns="91440" tIns="45720" rIns="91440" bIns="45720" rtlCol="0" anchor="t">
            <a:normAutofit/>
          </a:bodyPr>
          <a:lstStyle/>
          <a:p>
            <a:pPr marL="285750" indent="-285750">
              <a:lnSpc>
                <a:spcPct val="100000"/>
              </a:lnSpc>
              <a:spcBef>
                <a:spcPts val="0"/>
              </a:spcBef>
              <a:buFont typeface="Arial,Sans-Serif" panose="020B0604020202020204" pitchFamily="34" charset="0"/>
            </a:pPr>
            <a:endParaRPr lang="en-US" sz="1800">
              <a:latin typeface="Calibri"/>
              <a:cs typeface="Calibri"/>
            </a:endParaRPr>
          </a:p>
          <a:p>
            <a:pPr marL="285750" indent="-285750">
              <a:lnSpc>
                <a:spcPct val="100000"/>
              </a:lnSpc>
              <a:spcBef>
                <a:spcPts val="0"/>
              </a:spcBef>
              <a:buFont typeface="Arial,Sans-Serif" panose="020B0604020202020204" pitchFamily="34" charset="0"/>
            </a:pPr>
            <a:r>
              <a:rPr lang="en-US" sz="1800">
                <a:latin typeface="Calibri"/>
                <a:cs typeface="Calibri"/>
              </a:rPr>
              <a:t>At a minimum, ensure that invoices clearly show:</a:t>
            </a:r>
          </a:p>
          <a:p>
            <a:pPr marL="742950" lvl="1" indent="-285750">
              <a:lnSpc>
                <a:spcPct val="100000"/>
              </a:lnSpc>
              <a:spcBef>
                <a:spcPts val="0"/>
              </a:spcBef>
              <a:buFont typeface="Arial,Sans-Serif" panose="020B0604020202020204" pitchFamily="34" charset="0"/>
            </a:pPr>
            <a:r>
              <a:rPr lang="en-US" sz="1600">
                <a:latin typeface="Calibri"/>
                <a:cs typeface="Calibri"/>
              </a:rPr>
              <a:t>Your name and date</a:t>
            </a:r>
          </a:p>
          <a:p>
            <a:pPr marL="742950" lvl="1" indent="-285750">
              <a:lnSpc>
                <a:spcPct val="100000"/>
              </a:lnSpc>
              <a:spcBef>
                <a:spcPts val="0"/>
              </a:spcBef>
              <a:buFont typeface="Arial,Sans-Serif" panose="020B0604020202020204" pitchFamily="34" charset="0"/>
            </a:pPr>
            <a:r>
              <a:rPr lang="en-US" sz="1600">
                <a:latin typeface="Calibri"/>
                <a:cs typeface="Calibri"/>
              </a:rPr>
              <a:t>Name of individual/business name</a:t>
            </a:r>
          </a:p>
          <a:p>
            <a:pPr marL="742950" lvl="1" indent="-285750">
              <a:lnSpc>
                <a:spcPct val="100000"/>
              </a:lnSpc>
              <a:spcBef>
                <a:spcPts val="0"/>
              </a:spcBef>
              <a:buFont typeface="Arial,Sans-Serif" panose="020B0604020202020204" pitchFamily="34" charset="0"/>
            </a:pPr>
            <a:r>
              <a:rPr lang="en-US" sz="1600">
                <a:latin typeface="Calibri"/>
                <a:cs typeface="Calibri"/>
              </a:rPr>
              <a:t>Detailed explanation of service </a:t>
            </a:r>
          </a:p>
          <a:p>
            <a:pPr marL="742950" lvl="1" indent="-285750">
              <a:lnSpc>
                <a:spcPct val="100000"/>
              </a:lnSpc>
              <a:spcBef>
                <a:spcPts val="0"/>
              </a:spcBef>
              <a:buFont typeface="Arial,Sans-Serif" panose="020B0604020202020204" pitchFamily="34" charset="0"/>
            </a:pPr>
            <a:r>
              <a:rPr lang="en-US" sz="1600">
                <a:latin typeface="Calibri"/>
                <a:cs typeface="Calibri"/>
              </a:rPr>
              <a:t>Total amount in original currency, exchange rate (11 Jan 23), and total amount in USD</a:t>
            </a:r>
          </a:p>
          <a:p>
            <a:pPr marL="742950" lvl="1" indent="-285750">
              <a:lnSpc>
                <a:spcPct val="100000"/>
              </a:lnSpc>
              <a:spcBef>
                <a:spcPts val="0"/>
              </a:spcBef>
              <a:buFont typeface="Arial,Sans-Serif" panose="020B0604020202020204" pitchFamily="34" charset="0"/>
            </a:pPr>
            <a:r>
              <a:rPr lang="en-US" sz="1600">
                <a:latin typeface="Calibri"/>
                <a:cs typeface="Calibri"/>
              </a:rPr>
              <a:t>Signed by you and the individual</a:t>
            </a:r>
          </a:p>
          <a:p>
            <a:pPr marL="742950" lvl="1" indent="-285750">
              <a:lnSpc>
                <a:spcPct val="100000"/>
              </a:lnSpc>
              <a:spcBef>
                <a:spcPts val="0"/>
              </a:spcBef>
              <a:buFont typeface="Arial,Sans-Serif" panose="020B0604020202020204" pitchFamily="34" charset="0"/>
            </a:pPr>
            <a:endParaRPr lang="en-US" sz="1800">
              <a:latin typeface="Calibri"/>
              <a:cs typeface="Calibri"/>
            </a:endParaRPr>
          </a:p>
          <a:p>
            <a:pPr marL="285750" indent="-285750">
              <a:lnSpc>
                <a:spcPct val="100000"/>
              </a:lnSpc>
              <a:spcBef>
                <a:spcPts val="0"/>
              </a:spcBef>
              <a:buFont typeface="Arial,Sans-Serif" panose="020B0604020202020204" pitchFamily="34" charset="0"/>
            </a:pPr>
            <a:r>
              <a:rPr lang="en-US" sz="1800">
                <a:latin typeface="Calibri"/>
                <a:cs typeface="Calibri"/>
              </a:rPr>
              <a:t>Invoices are submitted in English. Original invoices are anticipated to be in other languages. Provide a translated copy for CHSS project reviews.</a:t>
            </a:r>
          </a:p>
          <a:p>
            <a:pPr marL="742950" lvl="1" indent="-285750">
              <a:lnSpc>
                <a:spcPct val="100000"/>
              </a:lnSpc>
              <a:spcBef>
                <a:spcPts val="0"/>
              </a:spcBef>
              <a:buFont typeface="Arial,Sans-Serif" panose="020B0604020202020204" pitchFamily="34" charset="0"/>
            </a:pPr>
            <a:endParaRPr lang="en-US" sz="1800">
              <a:latin typeface="Calibri"/>
              <a:cs typeface="Calibri"/>
            </a:endParaRPr>
          </a:p>
          <a:p>
            <a:endParaRPr lang="en-US">
              <a:cs typeface="Calibri"/>
            </a:endParaRPr>
          </a:p>
          <a:p>
            <a:pPr marL="285750" indent="-285750">
              <a:lnSpc>
                <a:spcPct val="100000"/>
              </a:lnSpc>
              <a:spcBef>
                <a:spcPts val="0"/>
              </a:spcBef>
              <a:buFont typeface="Arial,Sans-Serif" panose="020B0604020202020204" pitchFamily="34" charset="0"/>
            </a:pPr>
            <a:r>
              <a:rPr lang="en-US" sz="1800">
                <a:latin typeface="Calibri"/>
                <a:cs typeface="Calibri"/>
              </a:rPr>
              <a:t>Likely, invoices may not be readily available from individuals providing services in the field. Creating a template to use for professional services is </a:t>
            </a:r>
            <a:r>
              <a:rPr lang="en-US" sz="1800" u="sng">
                <a:latin typeface="Calibri"/>
                <a:cs typeface="Calibri"/>
              </a:rPr>
              <a:t>highly</a:t>
            </a:r>
            <a:r>
              <a:rPr lang="en-US" sz="1800">
                <a:latin typeface="Calibri"/>
                <a:cs typeface="Calibri"/>
              </a:rPr>
              <a:t> encouraged. </a:t>
            </a:r>
          </a:p>
        </p:txBody>
      </p:sp>
    </p:spTree>
    <p:extLst>
      <p:ext uri="{BB962C8B-B14F-4D97-AF65-F5344CB8AC3E}">
        <p14:creationId xmlns:p14="http://schemas.microsoft.com/office/powerpoint/2010/main" val="997921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ADF66-5403-900A-0FB5-7D9F59B461B4}"/>
              </a:ext>
            </a:extLst>
          </p:cNvPr>
          <p:cNvSpPr>
            <a:spLocks noGrp="1"/>
          </p:cNvSpPr>
          <p:nvPr>
            <p:ph type="title"/>
          </p:nvPr>
        </p:nvSpPr>
        <p:spPr/>
        <p:txBody>
          <a:bodyPr/>
          <a:lstStyle/>
          <a:p>
            <a:r>
              <a:rPr lang="en-US">
                <a:cs typeface="Calibri Light"/>
              </a:rPr>
              <a:t>Categorizing Expenses</a:t>
            </a:r>
            <a:endParaRPr lang="en-US"/>
          </a:p>
        </p:txBody>
      </p:sp>
      <p:sp>
        <p:nvSpPr>
          <p:cNvPr id="3" name="Content Placeholder 2">
            <a:extLst>
              <a:ext uri="{FF2B5EF4-FFF2-40B4-BE49-F238E27FC236}">
                <a16:creationId xmlns:a16="http://schemas.microsoft.com/office/drawing/2014/main" id="{3E4EC11E-D702-058B-27E2-325BFEDB7949}"/>
              </a:ext>
            </a:extLst>
          </p:cNvPr>
          <p:cNvSpPr>
            <a:spLocks noGrp="1"/>
          </p:cNvSpPr>
          <p:nvPr>
            <p:ph idx="1"/>
          </p:nvPr>
        </p:nvSpPr>
        <p:spPr/>
        <p:txBody>
          <a:bodyPr vert="horz" lIns="91440" tIns="45720" rIns="91440" bIns="45720" rtlCol="0" anchor="t">
            <a:normAutofit/>
          </a:bodyPr>
          <a:lstStyle/>
          <a:p>
            <a:pPr lvl="1">
              <a:lnSpc>
                <a:spcPct val="100000"/>
              </a:lnSpc>
              <a:spcBef>
                <a:spcPts val="0"/>
              </a:spcBef>
            </a:pPr>
            <a:endParaRPr lang="en-US" dirty="0">
              <a:cs typeface="Calibri" panose="020F0502020204030204"/>
            </a:endParaRPr>
          </a:p>
          <a:p>
            <a:pPr marL="742950" lvl="1" indent="-285750">
              <a:lnSpc>
                <a:spcPct val="100000"/>
              </a:lnSpc>
              <a:spcBef>
                <a:spcPts val="0"/>
              </a:spcBef>
              <a:buFont typeface="Arial,Sans-Serif" panose="020B0604020202020204" pitchFamily="34" charset="0"/>
            </a:pPr>
            <a:r>
              <a:rPr lang="en-US" sz="1800" dirty="0">
                <a:latin typeface="Calibri"/>
                <a:cs typeface="Calibri"/>
              </a:rPr>
              <a:t>Try not to overthink this process in an effort to reduce delays or holds in your research. </a:t>
            </a:r>
          </a:p>
          <a:p>
            <a:pPr marL="742950" lvl="1" indent="-285750">
              <a:lnSpc>
                <a:spcPct val="100000"/>
              </a:lnSpc>
              <a:spcBef>
                <a:spcPts val="0"/>
              </a:spcBef>
              <a:buFont typeface="Arial,Sans-Serif" panose="020B0604020202020204" pitchFamily="34" charset="0"/>
            </a:pPr>
            <a:endParaRPr lang="en-US" sz="1800" dirty="0">
              <a:latin typeface="Calibri"/>
              <a:cs typeface="Calibri"/>
            </a:endParaRPr>
          </a:p>
          <a:p>
            <a:pPr marL="742950" lvl="1" indent="-285750">
              <a:lnSpc>
                <a:spcPct val="100000"/>
              </a:lnSpc>
              <a:spcBef>
                <a:spcPts val="0"/>
              </a:spcBef>
              <a:buFont typeface="Arial,Sans-Serif" panose="020B0604020202020204" pitchFamily="34" charset="0"/>
            </a:pPr>
            <a:r>
              <a:rPr lang="en-US" sz="1800" dirty="0">
                <a:latin typeface="Calibri"/>
                <a:cs typeface="Calibri"/>
              </a:rPr>
              <a:t>Key factors:</a:t>
            </a:r>
          </a:p>
          <a:p>
            <a:pPr marL="1200150" lvl="2" indent="-285750">
              <a:lnSpc>
                <a:spcPct val="100000"/>
              </a:lnSpc>
              <a:spcBef>
                <a:spcPts val="0"/>
              </a:spcBef>
              <a:buFont typeface="Arial,Sans-Serif" panose="020B0604020202020204" pitchFamily="34" charset="0"/>
            </a:pPr>
            <a:r>
              <a:rPr lang="en-US" sz="1600" dirty="0">
                <a:latin typeface="Calibri"/>
                <a:cs typeface="Calibri"/>
              </a:rPr>
              <a:t>Where does this cost make the most sense? (if unsure, use Misc. page)</a:t>
            </a:r>
          </a:p>
          <a:p>
            <a:pPr marL="1200150" lvl="2" indent="-285750">
              <a:lnSpc>
                <a:spcPct val="100000"/>
              </a:lnSpc>
              <a:spcBef>
                <a:spcPts val="0"/>
              </a:spcBef>
              <a:buFont typeface="Arial,Sans-Serif" panose="020B0604020202020204" pitchFamily="34" charset="0"/>
            </a:pPr>
            <a:r>
              <a:rPr lang="en-US" sz="1600" dirty="0">
                <a:latin typeface="Calibri"/>
                <a:cs typeface="Calibri"/>
              </a:rPr>
              <a:t>Do I have the funding, or anticipated funding in this category to support this cost?</a:t>
            </a:r>
          </a:p>
          <a:p>
            <a:pPr marL="1200150" lvl="2" indent="-285750">
              <a:lnSpc>
                <a:spcPct val="100000"/>
              </a:lnSpc>
              <a:spcBef>
                <a:spcPts val="0"/>
              </a:spcBef>
              <a:buFont typeface="Arial,Sans-Serif" panose="020B0604020202020204" pitchFamily="34" charset="0"/>
            </a:pPr>
            <a:endParaRPr lang="en-US" sz="1600" dirty="0">
              <a:latin typeface="Calibri"/>
              <a:cs typeface="Calibri"/>
            </a:endParaRPr>
          </a:p>
          <a:p>
            <a:pPr marL="742950" lvl="1" indent="-285750">
              <a:lnSpc>
                <a:spcPct val="100000"/>
              </a:lnSpc>
              <a:spcBef>
                <a:spcPts val="0"/>
              </a:spcBef>
              <a:buFont typeface="Arial,Sans-Serif" panose="020B0604020202020204" pitchFamily="34" charset="0"/>
            </a:pPr>
            <a:r>
              <a:rPr lang="en-US" sz="1800" dirty="0">
                <a:latin typeface="Calibri"/>
                <a:cs typeface="Calibri"/>
              </a:rPr>
              <a:t>Anticipated funding may derive from lowered costs of budgeted items, planning to remove unneeded expenses during the project, or other cost-saving strategies.</a:t>
            </a:r>
          </a:p>
          <a:p>
            <a:pPr lvl="1">
              <a:lnSpc>
                <a:spcPct val="100000"/>
              </a:lnSpc>
              <a:spcBef>
                <a:spcPts val="0"/>
              </a:spcBef>
            </a:pPr>
            <a:endParaRPr lang="en-US" sz="1800" dirty="0">
              <a:latin typeface="Calibri"/>
              <a:cs typeface="Calibri"/>
            </a:endParaRPr>
          </a:p>
          <a:p>
            <a:pPr lvl="1">
              <a:lnSpc>
                <a:spcPct val="100000"/>
              </a:lnSpc>
              <a:spcBef>
                <a:spcPts val="0"/>
              </a:spcBef>
            </a:pPr>
            <a:r>
              <a:rPr lang="en-US" sz="1800" dirty="0">
                <a:latin typeface="Calibri"/>
                <a:cs typeface="Calibri"/>
              </a:rPr>
              <a:t>   Unsure still? Apply sound reasoning, and/or ask the AAS via the Community Forum Group.</a:t>
            </a:r>
          </a:p>
          <a:p>
            <a:endParaRPr lang="en-US" dirty="0">
              <a:cs typeface="Calibri"/>
            </a:endParaRPr>
          </a:p>
        </p:txBody>
      </p:sp>
    </p:spTree>
    <p:extLst>
      <p:ext uri="{BB962C8B-B14F-4D97-AF65-F5344CB8AC3E}">
        <p14:creationId xmlns:p14="http://schemas.microsoft.com/office/powerpoint/2010/main" val="3426572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ECAEC2-CC34-9D0F-2E21-9BE9FE7D7633}"/>
              </a:ext>
            </a:extLst>
          </p:cNvPr>
          <p:cNvSpPr>
            <a:spLocks noGrp="1"/>
          </p:cNvSpPr>
          <p:nvPr>
            <p:ph type="title"/>
          </p:nvPr>
        </p:nvSpPr>
        <p:spPr>
          <a:xfrm>
            <a:off x="798257" y="637523"/>
            <a:ext cx="3608896" cy="1690993"/>
          </a:xfrm>
        </p:spPr>
        <p:txBody>
          <a:bodyPr anchor="b">
            <a:normAutofit/>
          </a:bodyPr>
          <a:lstStyle/>
          <a:p>
            <a:r>
              <a:rPr lang="en-US" sz="3600">
                <a:solidFill>
                  <a:srgbClr val="FFFFFF"/>
                </a:solidFill>
                <a:cs typeface="Calibri Light"/>
              </a:rPr>
              <a:t>Connect</a:t>
            </a:r>
            <a:br>
              <a:rPr lang="en-US" sz="3600">
                <a:solidFill>
                  <a:srgbClr val="FFFFFF"/>
                </a:solidFill>
                <a:cs typeface="Calibri Light"/>
              </a:rPr>
            </a:br>
            <a:r>
              <a:rPr lang="en-US" sz="3600">
                <a:solidFill>
                  <a:srgbClr val="FFFFFF"/>
                </a:solidFill>
                <a:cs typeface="Calibri Light"/>
              </a:rPr>
              <a:t>Community Forum </a:t>
            </a:r>
            <a:endParaRPr lang="en-US" sz="3600">
              <a:solidFill>
                <a:srgbClr val="FFFFFF"/>
              </a:solidFill>
            </a:endParaRPr>
          </a:p>
        </p:txBody>
      </p:sp>
      <p:pic>
        <p:nvPicPr>
          <p:cNvPr id="8" name="Picture 8" descr="A screenshot of a login screen&#10;&#10;Description automatically generated">
            <a:extLst>
              <a:ext uri="{FF2B5EF4-FFF2-40B4-BE49-F238E27FC236}">
                <a16:creationId xmlns:a16="http://schemas.microsoft.com/office/drawing/2014/main" id="{7311F620-88F7-1E3E-8AFD-B8B4A2A311E5}"/>
              </a:ext>
            </a:extLst>
          </p:cNvPr>
          <p:cNvPicPr>
            <a:picLocks noChangeAspect="1"/>
          </p:cNvPicPr>
          <p:nvPr/>
        </p:nvPicPr>
        <p:blipFill>
          <a:blip r:embed="rId3"/>
          <a:stretch>
            <a:fillRect/>
          </a:stretch>
        </p:blipFill>
        <p:spPr>
          <a:xfrm>
            <a:off x="5169457" y="1776516"/>
            <a:ext cx="3211039" cy="1396801"/>
          </a:xfrm>
          <a:prstGeom prst="rect">
            <a:avLst/>
          </a:prstGeom>
        </p:spPr>
      </p:pic>
      <p:pic>
        <p:nvPicPr>
          <p:cNvPr id="7" name="Picture 7" descr="A screenshot of a website&#10;&#10;Description automatically generated">
            <a:extLst>
              <a:ext uri="{FF2B5EF4-FFF2-40B4-BE49-F238E27FC236}">
                <a16:creationId xmlns:a16="http://schemas.microsoft.com/office/drawing/2014/main" id="{8308E2D9-AB2F-A42A-0507-DC2DD936299F}"/>
              </a:ext>
            </a:extLst>
          </p:cNvPr>
          <p:cNvPicPr>
            <a:picLocks noChangeAspect="1"/>
          </p:cNvPicPr>
          <p:nvPr/>
        </p:nvPicPr>
        <p:blipFill>
          <a:blip r:embed="rId4"/>
          <a:stretch>
            <a:fillRect/>
          </a:stretch>
        </p:blipFill>
        <p:spPr>
          <a:xfrm>
            <a:off x="5159960" y="3324018"/>
            <a:ext cx="3169090" cy="1378554"/>
          </a:xfrm>
          <a:prstGeom prst="rect">
            <a:avLst/>
          </a:prstGeom>
        </p:spPr>
      </p:pic>
      <p:sp>
        <p:nvSpPr>
          <p:cNvPr id="3" name="Content Placeholder 2">
            <a:extLst>
              <a:ext uri="{FF2B5EF4-FFF2-40B4-BE49-F238E27FC236}">
                <a16:creationId xmlns:a16="http://schemas.microsoft.com/office/drawing/2014/main" id="{5BAF23BA-25DC-E912-7187-C326C68AD04B}"/>
              </a:ext>
            </a:extLst>
          </p:cNvPr>
          <p:cNvSpPr>
            <a:spLocks noGrp="1"/>
          </p:cNvSpPr>
          <p:nvPr>
            <p:ph idx="1"/>
          </p:nvPr>
        </p:nvSpPr>
        <p:spPr>
          <a:xfrm>
            <a:off x="798256" y="2474260"/>
            <a:ext cx="3607930" cy="3677158"/>
          </a:xfrm>
        </p:spPr>
        <p:txBody>
          <a:bodyPr vert="horz" lIns="91440" tIns="45720" rIns="91440" bIns="45720" rtlCol="0" anchor="t">
            <a:normAutofit/>
          </a:bodyPr>
          <a:lstStyle/>
          <a:p>
            <a:r>
              <a:rPr lang="en-US" sz="2000">
                <a:solidFill>
                  <a:srgbClr val="FFFFFF"/>
                </a:solidFill>
                <a:cs typeface="Calibri"/>
              </a:rPr>
              <a:t>Have additional questions? Please reach out to AAS staff via the community forum</a:t>
            </a:r>
          </a:p>
          <a:p>
            <a:r>
              <a:rPr lang="en-US" sz="2000">
                <a:solidFill>
                  <a:srgbClr val="FFFFFF"/>
                </a:solidFill>
                <a:cs typeface="Calibri"/>
              </a:rPr>
              <a:t>Click </a:t>
            </a:r>
            <a:r>
              <a:rPr lang="en-US" sz="2000">
                <a:solidFill>
                  <a:schemeClr val="bg1"/>
                </a:solidFill>
                <a:cs typeface="Calibri"/>
                <a:hlinkClick r:id="rId5">
                  <a:extLst>
                    <a:ext uri="{A12FA001-AC4F-418D-AE19-62706E023703}">
                      <ahyp:hlinkClr xmlns:ahyp="http://schemas.microsoft.com/office/drawing/2018/hyperlinkcolor" val="tx"/>
                    </a:ext>
                  </a:extLst>
                </a:hlinkClick>
              </a:rPr>
              <a:t>"Log in and Participate"</a:t>
            </a:r>
          </a:p>
          <a:p>
            <a:r>
              <a:rPr lang="en-US" sz="2000">
                <a:solidFill>
                  <a:srgbClr val="FFFFFF"/>
                </a:solidFill>
                <a:cs typeface="Calibri"/>
              </a:rPr>
              <a:t>Create an account or login (not the same as the application portal login)</a:t>
            </a:r>
          </a:p>
          <a:p>
            <a:r>
              <a:rPr lang="en-US" sz="2000">
                <a:solidFill>
                  <a:srgbClr val="FFFFFF"/>
                </a:solidFill>
                <a:cs typeface="Calibri"/>
              </a:rPr>
              <a:t>Join the group</a:t>
            </a:r>
          </a:p>
          <a:p>
            <a:r>
              <a:rPr lang="en-US" sz="2000">
                <a:solidFill>
                  <a:srgbClr val="FFFFFF"/>
                </a:solidFill>
                <a:cs typeface="Calibri"/>
              </a:rPr>
              <a:t>Post questions!</a:t>
            </a:r>
          </a:p>
        </p:txBody>
      </p:sp>
      <p:pic>
        <p:nvPicPr>
          <p:cNvPr id="10" name="Picture 10" descr="A screenshot of a website&#10;&#10;Description automatically generated">
            <a:extLst>
              <a:ext uri="{FF2B5EF4-FFF2-40B4-BE49-F238E27FC236}">
                <a16:creationId xmlns:a16="http://schemas.microsoft.com/office/drawing/2014/main" id="{DA356105-1351-CAB7-BC56-4220CB928314}"/>
              </a:ext>
            </a:extLst>
          </p:cNvPr>
          <p:cNvPicPr>
            <a:picLocks noChangeAspect="1"/>
          </p:cNvPicPr>
          <p:nvPr/>
        </p:nvPicPr>
        <p:blipFill>
          <a:blip r:embed="rId6"/>
          <a:stretch>
            <a:fillRect/>
          </a:stretch>
        </p:blipFill>
        <p:spPr>
          <a:xfrm>
            <a:off x="5169458" y="379945"/>
            <a:ext cx="3219976" cy="1094791"/>
          </a:xfrm>
          <a:prstGeom prst="rect">
            <a:avLst/>
          </a:prstGeom>
        </p:spPr>
      </p:pic>
      <p:pic>
        <p:nvPicPr>
          <p:cNvPr id="4" name="Picture 4" descr="A screenshot of a social media post&#10;&#10;Description automatically generated">
            <a:extLst>
              <a:ext uri="{FF2B5EF4-FFF2-40B4-BE49-F238E27FC236}">
                <a16:creationId xmlns:a16="http://schemas.microsoft.com/office/drawing/2014/main" id="{615FF86C-DAAE-7B0D-D858-2AF94C850A69}"/>
              </a:ext>
            </a:extLst>
          </p:cNvPr>
          <p:cNvPicPr>
            <a:picLocks noChangeAspect="1"/>
          </p:cNvPicPr>
          <p:nvPr/>
        </p:nvPicPr>
        <p:blipFill>
          <a:blip r:embed="rId7"/>
          <a:stretch>
            <a:fillRect/>
          </a:stretch>
        </p:blipFill>
        <p:spPr>
          <a:xfrm>
            <a:off x="8599036" y="2948878"/>
            <a:ext cx="3132898" cy="1362810"/>
          </a:xfrm>
          <a:prstGeom prst="rect">
            <a:avLst/>
          </a:prstGeom>
        </p:spPr>
      </p:pic>
      <p:pic>
        <p:nvPicPr>
          <p:cNvPr id="5" name="Picture 5" descr="A screenshot of a social media post&#10;&#10;Description automatically generated">
            <a:extLst>
              <a:ext uri="{FF2B5EF4-FFF2-40B4-BE49-F238E27FC236}">
                <a16:creationId xmlns:a16="http://schemas.microsoft.com/office/drawing/2014/main" id="{3F93A04B-71BE-28FA-3328-95B25B3ABE06}"/>
              </a:ext>
            </a:extLst>
          </p:cNvPr>
          <p:cNvPicPr>
            <a:picLocks noChangeAspect="1"/>
          </p:cNvPicPr>
          <p:nvPr/>
        </p:nvPicPr>
        <p:blipFill>
          <a:blip r:embed="rId8"/>
          <a:stretch>
            <a:fillRect/>
          </a:stretch>
        </p:blipFill>
        <p:spPr>
          <a:xfrm>
            <a:off x="8598439" y="1077096"/>
            <a:ext cx="3211571" cy="1397033"/>
          </a:xfrm>
          <a:prstGeom prst="rect">
            <a:avLst/>
          </a:prstGeom>
        </p:spPr>
      </p:pic>
      <p:pic>
        <p:nvPicPr>
          <p:cNvPr id="6" name="Picture 6" descr="A screenshot of a computer&#10;&#10;Description automatically generated">
            <a:extLst>
              <a:ext uri="{FF2B5EF4-FFF2-40B4-BE49-F238E27FC236}">
                <a16:creationId xmlns:a16="http://schemas.microsoft.com/office/drawing/2014/main" id="{8EA2161B-9A59-A20F-7D42-BAE67208C42C}"/>
              </a:ext>
            </a:extLst>
          </p:cNvPr>
          <p:cNvPicPr>
            <a:picLocks noChangeAspect="1"/>
          </p:cNvPicPr>
          <p:nvPr/>
        </p:nvPicPr>
        <p:blipFill>
          <a:blip r:embed="rId9"/>
          <a:stretch>
            <a:fillRect/>
          </a:stretch>
        </p:blipFill>
        <p:spPr>
          <a:xfrm>
            <a:off x="5161195" y="5001999"/>
            <a:ext cx="3169090" cy="1378554"/>
          </a:xfrm>
          <a:prstGeom prst="rect">
            <a:avLst/>
          </a:prstGeom>
        </p:spPr>
      </p:pic>
      <p:pic>
        <p:nvPicPr>
          <p:cNvPr id="12" name="Picture 12" descr="A screenshot of a computer screen&#10;&#10;Description automatically generated">
            <a:extLst>
              <a:ext uri="{FF2B5EF4-FFF2-40B4-BE49-F238E27FC236}">
                <a16:creationId xmlns:a16="http://schemas.microsoft.com/office/drawing/2014/main" id="{F8C45619-06BB-C08C-D92C-36B0A51DF315}"/>
              </a:ext>
            </a:extLst>
          </p:cNvPr>
          <p:cNvPicPr>
            <a:picLocks noChangeAspect="1"/>
          </p:cNvPicPr>
          <p:nvPr/>
        </p:nvPicPr>
        <p:blipFill>
          <a:blip r:embed="rId10"/>
          <a:stretch>
            <a:fillRect/>
          </a:stretch>
        </p:blipFill>
        <p:spPr>
          <a:xfrm>
            <a:off x="8678174" y="4701112"/>
            <a:ext cx="3088256" cy="1337663"/>
          </a:xfrm>
          <a:prstGeom prst="rect">
            <a:avLst/>
          </a:prstGeom>
        </p:spPr>
      </p:pic>
    </p:spTree>
    <p:extLst>
      <p:ext uri="{BB962C8B-B14F-4D97-AF65-F5344CB8AC3E}">
        <p14:creationId xmlns:p14="http://schemas.microsoft.com/office/powerpoint/2010/main" val="3278131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E702E5-04BE-8329-F89B-0625606837D0}"/>
              </a:ext>
            </a:extLst>
          </p:cNvPr>
          <p:cNvSpPr>
            <a:spLocks noGrp="1"/>
          </p:cNvSpPr>
          <p:nvPr>
            <p:ph type="title"/>
          </p:nvPr>
        </p:nvSpPr>
        <p:spPr>
          <a:xfrm>
            <a:off x="630936" y="457200"/>
            <a:ext cx="4343400" cy="1929384"/>
          </a:xfrm>
        </p:spPr>
        <p:txBody>
          <a:bodyPr anchor="ctr">
            <a:normAutofit/>
          </a:bodyPr>
          <a:lstStyle/>
          <a:p>
            <a:r>
              <a:rPr lang="en-US" sz="4800">
                <a:cs typeface="Calibri Light"/>
              </a:rPr>
              <a:t>Application portal </a:t>
            </a:r>
            <a:endParaRPr lang="en-US" sz="4800"/>
          </a:p>
        </p:txBody>
      </p:sp>
      <p:sp>
        <p:nvSpPr>
          <p:cNvPr id="14"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830332-C1A9-67AF-5178-89B78612B986}"/>
              </a:ext>
            </a:extLst>
          </p:cNvPr>
          <p:cNvSpPr>
            <a:spLocks noGrp="1"/>
          </p:cNvSpPr>
          <p:nvPr>
            <p:ph idx="1"/>
          </p:nvPr>
        </p:nvSpPr>
        <p:spPr>
          <a:xfrm>
            <a:off x="5508133" y="581440"/>
            <a:ext cx="6007608" cy="2268970"/>
          </a:xfrm>
        </p:spPr>
        <p:txBody>
          <a:bodyPr vert="horz" lIns="91440" tIns="45720" rIns="91440" bIns="45720" rtlCol="0" anchor="ctr">
            <a:normAutofit/>
          </a:bodyPr>
          <a:lstStyle/>
          <a:p>
            <a:r>
              <a:rPr lang="en-US" sz="2200">
                <a:cs typeface="Calibri"/>
              </a:rPr>
              <a:t>How to Apply Guide:</a:t>
            </a:r>
            <a:endParaRPr lang="en-US" sz="2200" u="sng">
              <a:cs typeface="Calibri"/>
            </a:endParaRPr>
          </a:p>
          <a:p>
            <a:pPr marL="457200" lvl="1" indent="0">
              <a:buNone/>
            </a:pPr>
            <a:r>
              <a:rPr lang="en-US" sz="1800">
                <a:cs typeface="Calibri"/>
                <a:hlinkClick r:id="rId2"/>
              </a:rPr>
              <a:t>https://www.asianstudies.org/wp-content/uploads/Step-by-Step-instructions-on-how-to-apply-for-a-CHSS-grant-English.pdf</a:t>
            </a:r>
            <a:endParaRPr lang="en-US" sz="1800">
              <a:cs typeface="Calibri" panose="020F0502020204030204"/>
            </a:endParaRPr>
          </a:p>
          <a:p>
            <a:r>
              <a:rPr lang="en-US" sz="2200">
                <a:cs typeface="Calibri" panose="020F0502020204030204"/>
              </a:rPr>
              <a:t>Application Portal link:</a:t>
            </a:r>
          </a:p>
          <a:p>
            <a:pPr marL="457200" lvl="1" indent="0">
              <a:buNone/>
            </a:pPr>
            <a:r>
              <a:rPr lang="en-US" sz="1800">
                <a:ea typeface="+mn-lt"/>
                <a:cs typeface="+mn-lt"/>
                <a:hlinkClick r:id="rId3"/>
              </a:rPr>
              <a:t>https://asianstudies.secure-platform.com/a/organizations/main/home</a:t>
            </a:r>
            <a:endParaRPr lang="en-US" sz="1800">
              <a:cs typeface="Calibri" panose="020F0502020204030204"/>
            </a:endParaRPr>
          </a:p>
          <a:p>
            <a:endParaRPr lang="en-US" sz="2200">
              <a:ea typeface="+mn-lt"/>
              <a:cs typeface="+mn-lt"/>
            </a:endParaRPr>
          </a:p>
        </p:txBody>
      </p:sp>
      <p:pic>
        <p:nvPicPr>
          <p:cNvPr id="7" name="Picture 7" descr="A screenshot of a computer&#10;&#10;Description automatically generated">
            <a:extLst>
              <a:ext uri="{FF2B5EF4-FFF2-40B4-BE49-F238E27FC236}">
                <a16:creationId xmlns:a16="http://schemas.microsoft.com/office/drawing/2014/main" id="{CA41D366-F9FD-9543-BC22-128EDC2FE806}"/>
              </a:ext>
            </a:extLst>
          </p:cNvPr>
          <p:cNvPicPr>
            <a:picLocks noChangeAspect="1"/>
          </p:cNvPicPr>
          <p:nvPr/>
        </p:nvPicPr>
        <p:blipFill>
          <a:blip r:embed="rId4"/>
          <a:stretch>
            <a:fillRect/>
          </a:stretch>
        </p:blipFill>
        <p:spPr>
          <a:xfrm>
            <a:off x="466344" y="3219618"/>
            <a:ext cx="5468112" cy="2378628"/>
          </a:xfrm>
          <a:prstGeom prst="rect">
            <a:avLst/>
          </a:prstGeom>
        </p:spPr>
      </p:pic>
      <p:pic>
        <p:nvPicPr>
          <p:cNvPr id="6" name="Picture 6" descr="A screenshot of a computer&#10;&#10;Description automatically generated">
            <a:extLst>
              <a:ext uri="{FF2B5EF4-FFF2-40B4-BE49-F238E27FC236}">
                <a16:creationId xmlns:a16="http://schemas.microsoft.com/office/drawing/2014/main" id="{E2AFBA97-8B44-7657-4921-E092868962B6}"/>
              </a:ext>
            </a:extLst>
          </p:cNvPr>
          <p:cNvPicPr>
            <a:picLocks noChangeAspect="1"/>
          </p:cNvPicPr>
          <p:nvPr/>
        </p:nvPicPr>
        <p:blipFill>
          <a:blip r:embed="rId5"/>
          <a:stretch>
            <a:fillRect/>
          </a:stretch>
        </p:blipFill>
        <p:spPr>
          <a:xfrm>
            <a:off x="6254496" y="3246959"/>
            <a:ext cx="5468112" cy="2323946"/>
          </a:xfrm>
          <a:prstGeom prst="rect">
            <a:avLst/>
          </a:prstGeom>
        </p:spPr>
      </p:pic>
    </p:spTree>
    <p:extLst>
      <p:ext uri="{BB962C8B-B14F-4D97-AF65-F5344CB8AC3E}">
        <p14:creationId xmlns:p14="http://schemas.microsoft.com/office/powerpoint/2010/main" val="3994140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0ABEB-7653-16B1-E936-EEFB25105487}"/>
              </a:ext>
            </a:extLst>
          </p:cNvPr>
          <p:cNvSpPr>
            <a:spLocks noGrp="1"/>
          </p:cNvSpPr>
          <p:nvPr>
            <p:ph type="title"/>
          </p:nvPr>
        </p:nvSpPr>
        <p:spPr/>
        <p:txBody>
          <a:bodyPr/>
          <a:lstStyle/>
          <a:p>
            <a:r>
              <a:rPr lang="en-US">
                <a:cs typeface="Calibri Light"/>
              </a:rPr>
              <a:t>What is required for an application?</a:t>
            </a:r>
            <a:endParaRPr lang="en-US"/>
          </a:p>
        </p:txBody>
      </p:sp>
      <p:sp>
        <p:nvSpPr>
          <p:cNvPr id="3" name="Content Placeholder 2">
            <a:extLst>
              <a:ext uri="{FF2B5EF4-FFF2-40B4-BE49-F238E27FC236}">
                <a16:creationId xmlns:a16="http://schemas.microsoft.com/office/drawing/2014/main" id="{3BB543DD-FE38-A247-CB1C-31DA4202C654}"/>
              </a:ext>
            </a:extLst>
          </p:cNvPr>
          <p:cNvSpPr>
            <a:spLocks noGrp="1"/>
          </p:cNvSpPr>
          <p:nvPr>
            <p:ph idx="1"/>
          </p:nvPr>
        </p:nvSpPr>
        <p:spPr/>
        <p:txBody>
          <a:bodyPr vert="horz" lIns="91440" tIns="45720" rIns="91440" bIns="45720" rtlCol="0" anchor="t">
            <a:normAutofit fontScale="55000" lnSpcReduction="20000"/>
          </a:bodyPr>
          <a:lstStyle/>
          <a:p>
            <a:r>
              <a:rPr lang="en-US">
                <a:solidFill>
                  <a:srgbClr val="363636"/>
                </a:solidFill>
                <a:ea typeface="+mn-lt"/>
                <a:cs typeface="+mn-lt"/>
              </a:rPr>
              <a:t>A short cover letter </a:t>
            </a:r>
            <a:endParaRPr lang="en-US"/>
          </a:p>
          <a:p>
            <a:r>
              <a:rPr lang="en-US">
                <a:solidFill>
                  <a:srgbClr val="363636"/>
                </a:solidFill>
                <a:ea typeface="+mn-lt"/>
                <a:cs typeface="+mn-lt"/>
              </a:rPr>
              <a:t>A two-page curriculum vitae (CV) in English </a:t>
            </a:r>
            <a:endParaRPr lang="en-US"/>
          </a:p>
          <a:p>
            <a:r>
              <a:rPr lang="en-US">
                <a:solidFill>
                  <a:srgbClr val="363636"/>
                </a:solidFill>
                <a:ea typeface="+mn-lt"/>
                <a:cs typeface="+mn-lt"/>
              </a:rPr>
              <a:t>An 800-1,000 word research project proposal (including footnotes)</a:t>
            </a:r>
            <a:endParaRPr lang="en-US"/>
          </a:p>
          <a:p>
            <a:r>
              <a:rPr lang="en-US">
                <a:solidFill>
                  <a:srgbClr val="363636"/>
                </a:solidFill>
                <a:ea typeface="+mn-lt"/>
                <a:cs typeface="+mn-lt"/>
              </a:rPr>
              <a:t>A budget of your project</a:t>
            </a:r>
            <a:endParaRPr lang="en-US"/>
          </a:p>
          <a:p>
            <a:r>
              <a:rPr lang="en-US">
                <a:solidFill>
                  <a:srgbClr val="363636"/>
                </a:solidFill>
                <a:ea typeface="+mn-lt"/>
                <a:cs typeface="+mn-lt"/>
              </a:rPr>
              <a:t>A sample of the applicant’s writing work (no minimum length, but ideally 2,000 – 2,500 words)</a:t>
            </a:r>
            <a:endParaRPr lang="en-US"/>
          </a:p>
          <a:p>
            <a:r>
              <a:rPr lang="en-US">
                <a:solidFill>
                  <a:srgbClr val="363636"/>
                </a:solidFill>
                <a:ea typeface="+mn-lt"/>
                <a:cs typeface="+mn-lt"/>
              </a:rPr>
              <a:t>A list of any other research grants you have previously received.</a:t>
            </a:r>
            <a:endParaRPr lang="en-US"/>
          </a:p>
          <a:p>
            <a:r>
              <a:rPr lang="en-US">
                <a:solidFill>
                  <a:srgbClr val="363636"/>
                </a:solidFill>
                <a:ea typeface="+mn-lt"/>
                <a:cs typeface="+mn-lt"/>
              </a:rPr>
              <a:t>A timeline (as short as 2 months, or as long as 12 months).</a:t>
            </a:r>
            <a:endParaRPr lang="en-US"/>
          </a:p>
          <a:p>
            <a:pPr lvl="1"/>
            <a:r>
              <a:rPr lang="en-US">
                <a:solidFill>
                  <a:srgbClr val="363636"/>
                </a:solidFill>
                <a:ea typeface="+mn-lt"/>
                <a:cs typeface="+mn-lt"/>
              </a:rPr>
              <a:t>Short term grants are defined as less than 4 months, and long term grants are 5 – 7 months and long term grants are 8-12 months in duration.</a:t>
            </a:r>
            <a:endParaRPr lang="en-US"/>
          </a:p>
          <a:p>
            <a:r>
              <a:rPr lang="en-US">
                <a:solidFill>
                  <a:srgbClr val="363636"/>
                </a:solidFill>
                <a:ea typeface="+mn-lt"/>
                <a:cs typeface="+mn-lt"/>
              </a:rPr>
              <a:t>One recommendation letter by a referee, who is familiar with the applicant’s field of research.</a:t>
            </a:r>
            <a:endParaRPr lang="en-US"/>
          </a:p>
          <a:p>
            <a:pPr lvl="1"/>
            <a:r>
              <a:rPr lang="en-US">
                <a:solidFill>
                  <a:srgbClr val="363636"/>
                </a:solidFill>
                <a:ea typeface="+mn-lt"/>
                <a:cs typeface="+mn-lt"/>
              </a:rPr>
              <a:t>Preference will be given to applicants who have never received a research grant in the past and/or who are based in an under-resourced institution. Each applicant must request that the letters be submitted via the online portal by September 1, 2023.</a:t>
            </a:r>
            <a:endParaRPr lang="en-US"/>
          </a:p>
          <a:p>
            <a:r>
              <a:rPr lang="en-US">
                <a:solidFill>
                  <a:srgbClr val="363636"/>
                </a:solidFill>
                <a:ea typeface="+mn-lt"/>
                <a:cs typeface="+mn-lt"/>
              </a:rPr>
              <a:t>The grants will be awarded with the understanding that within two years of completion of their project, the recipients will present the results of their research at an AAS-in-Asia conference, or a similar international conference, with acknowledgment of the award. Any publication based on the funded research should also acknowledge the AAS-Sweden Cultivating the Humanities and Social Sciences Research Grants or the Forest Foundation Philippines.</a:t>
            </a:r>
            <a:endParaRPr lang="en-US"/>
          </a:p>
          <a:p>
            <a:endParaRPr lang="en-US">
              <a:cs typeface="Calibri"/>
            </a:endParaRPr>
          </a:p>
        </p:txBody>
      </p:sp>
      <p:sp>
        <p:nvSpPr>
          <p:cNvPr id="4" name="TextBox 3">
            <a:extLst>
              <a:ext uri="{FF2B5EF4-FFF2-40B4-BE49-F238E27FC236}">
                <a16:creationId xmlns:a16="http://schemas.microsoft.com/office/drawing/2014/main" id="{CAA7FF13-EC12-4274-9A15-0B877A9236E8}"/>
              </a:ext>
            </a:extLst>
          </p:cNvPr>
          <p:cNvSpPr txBox="1"/>
          <p:nvPr/>
        </p:nvSpPr>
        <p:spPr>
          <a:xfrm>
            <a:off x="7598464" y="1557958"/>
            <a:ext cx="3813313" cy="1015663"/>
          </a:xfrm>
          <a:prstGeom prst="rect">
            <a:avLst/>
          </a:prstGeom>
          <a:solidFill>
            <a:schemeClr val="bg1">
              <a:lumMod val="95000"/>
            </a:schemeClr>
          </a:solidFill>
          <a:ln>
            <a:solidFill>
              <a:srgbClr val="245768"/>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Read the CFA in 8 languages:</a:t>
            </a:r>
          </a:p>
          <a:p>
            <a:r>
              <a:rPr lang="en-US" sz="2000">
                <a:cs typeface="Calibri"/>
              </a:rPr>
              <a:t>Bisaya, Hindi, Khmer, Lao, Tagalog, </a:t>
            </a:r>
            <a:r>
              <a:rPr lang="en-US" sz="2000" err="1">
                <a:cs typeface="Calibri"/>
              </a:rPr>
              <a:t>Tetun</a:t>
            </a:r>
            <a:r>
              <a:rPr lang="en-US" sz="2000">
                <a:cs typeface="Calibri"/>
              </a:rPr>
              <a:t>, Urdu, and Vietnamese.</a:t>
            </a:r>
          </a:p>
        </p:txBody>
      </p:sp>
    </p:spTree>
    <p:extLst>
      <p:ext uri="{BB962C8B-B14F-4D97-AF65-F5344CB8AC3E}">
        <p14:creationId xmlns:p14="http://schemas.microsoft.com/office/powerpoint/2010/main" val="3741762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8DFE2-12CB-2E4E-F60B-EC5F1F011776}"/>
              </a:ext>
            </a:extLst>
          </p:cNvPr>
          <p:cNvSpPr>
            <a:spLocks noGrp="1"/>
          </p:cNvSpPr>
          <p:nvPr>
            <p:ph type="title"/>
          </p:nvPr>
        </p:nvSpPr>
        <p:spPr/>
        <p:txBody>
          <a:bodyPr/>
          <a:lstStyle/>
          <a:p>
            <a:r>
              <a:rPr lang="en-US">
                <a:cs typeface="Calibri Light"/>
              </a:rPr>
              <a:t>Questions?</a:t>
            </a:r>
          </a:p>
        </p:txBody>
      </p:sp>
      <p:sp>
        <p:nvSpPr>
          <p:cNvPr id="3" name="Content Placeholder 2">
            <a:extLst>
              <a:ext uri="{FF2B5EF4-FFF2-40B4-BE49-F238E27FC236}">
                <a16:creationId xmlns:a16="http://schemas.microsoft.com/office/drawing/2014/main" id="{79376640-2E4C-8FF2-CD87-237FC3E314EC}"/>
              </a:ext>
            </a:extLst>
          </p:cNvPr>
          <p:cNvSpPr>
            <a:spLocks noGrp="1"/>
          </p:cNvSpPr>
          <p:nvPr>
            <p:ph idx="1"/>
          </p:nvPr>
        </p:nvSpPr>
        <p:spPr/>
        <p:txBody>
          <a:bodyPr vert="horz" lIns="91440" tIns="45720" rIns="91440" bIns="45720" rtlCol="0" anchor="t">
            <a:normAutofit/>
          </a:bodyPr>
          <a:lstStyle/>
          <a:p>
            <a:r>
              <a:rPr lang="en-US">
                <a:ea typeface="+mn-lt"/>
                <a:cs typeface="+mn-lt"/>
                <a:hlinkClick r:id="rId2"/>
              </a:rPr>
              <a:t>Read about Frequently asked questions here: Cultivating the Humanities &amp; SocialSciences Initiative -FAQ</a:t>
            </a:r>
          </a:p>
          <a:p>
            <a:r>
              <a:rPr lang="en-US">
                <a:cs typeface="Calibri"/>
              </a:rPr>
              <a:t>Post your questions on the Community Forum – </a:t>
            </a:r>
            <a:r>
              <a:rPr lang="en-US">
                <a:cs typeface="Calibri"/>
                <a:hlinkClick r:id="rId3"/>
              </a:rPr>
              <a:t>JOIN NOW!</a:t>
            </a:r>
            <a:endParaRPr lang="en-US">
              <a:cs typeface="Calibri"/>
            </a:endParaRPr>
          </a:p>
          <a:p>
            <a:endParaRPr lang="en-US">
              <a:cs typeface="Calibri"/>
            </a:endParaRPr>
          </a:p>
        </p:txBody>
      </p:sp>
      <p:pic>
        <p:nvPicPr>
          <p:cNvPr id="4" name="Graphic 4" descr="Questions with solid fill">
            <a:extLst>
              <a:ext uri="{FF2B5EF4-FFF2-40B4-BE49-F238E27FC236}">
                <a16:creationId xmlns:a16="http://schemas.microsoft.com/office/drawing/2014/main" id="{AF918F3E-9F34-F8BB-BE7B-A9F91C6B4E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1341" y="3249706"/>
            <a:ext cx="3307976" cy="3307976"/>
          </a:xfrm>
          <a:prstGeom prst="rect">
            <a:avLst/>
          </a:prstGeom>
        </p:spPr>
      </p:pic>
    </p:spTree>
    <p:extLst>
      <p:ext uri="{BB962C8B-B14F-4D97-AF65-F5344CB8AC3E}">
        <p14:creationId xmlns:p14="http://schemas.microsoft.com/office/powerpoint/2010/main" val="1057638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99D2D-4728-9877-D20F-CE0C5E3C9872}"/>
              </a:ext>
            </a:extLst>
          </p:cNvPr>
          <p:cNvSpPr>
            <a:spLocks noGrp="1"/>
          </p:cNvSpPr>
          <p:nvPr>
            <p:ph type="title"/>
          </p:nvPr>
        </p:nvSpPr>
        <p:spPr/>
        <p:txBody>
          <a:bodyPr/>
          <a:lstStyle/>
          <a:p>
            <a:r>
              <a:rPr lang="en-US">
                <a:cs typeface="Calibri Light"/>
              </a:rPr>
              <a:t>Agenda</a:t>
            </a:r>
            <a:endParaRPr lang="en-US"/>
          </a:p>
        </p:txBody>
      </p:sp>
      <p:graphicFrame>
        <p:nvGraphicFramePr>
          <p:cNvPr id="19" name="Content Placeholder 2">
            <a:extLst>
              <a:ext uri="{FF2B5EF4-FFF2-40B4-BE49-F238E27FC236}">
                <a16:creationId xmlns:a16="http://schemas.microsoft.com/office/drawing/2014/main" id="{1E2A4F7C-B338-FAB6-9E3F-41193892DB63}"/>
              </a:ext>
            </a:extLst>
          </p:cNvPr>
          <p:cNvGraphicFramePr>
            <a:graphicFrameLocks noGrp="1"/>
          </p:cNvGraphicFramePr>
          <p:nvPr>
            <p:ph idx="1"/>
            <p:extLst>
              <p:ext uri="{D42A27DB-BD31-4B8C-83A1-F6EECF244321}">
                <p14:modId xmlns:p14="http://schemas.microsoft.com/office/powerpoint/2010/main" val="277276416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6" name="Graphic 206" descr="Questions outline">
            <a:extLst>
              <a:ext uri="{FF2B5EF4-FFF2-40B4-BE49-F238E27FC236}">
                <a16:creationId xmlns:a16="http://schemas.microsoft.com/office/drawing/2014/main" id="{8C559FF2-B92F-9097-B501-0AF47F096E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422" y="5617233"/>
            <a:ext cx="411193" cy="425571"/>
          </a:xfrm>
          <a:prstGeom prst="rect">
            <a:avLst/>
          </a:prstGeom>
        </p:spPr>
      </p:pic>
    </p:spTree>
    <p:extLst>
      <p:ext uri="{BB962C8B-B14F-4D97-AF65-F5344CB8AC3E}">
        <p14:creationId xmlns:p14="http://schemas.microsoft.com/office/powerpoint/2010/main" val="2473223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4B2EB-671C-7593-F04D-F228CDF0807E}"/>
              </a:ext>
            </a:extLst>
          </p:cNvPr>
          <p:cNvSpPr>
            <a:spLocks noGrp="1"/>
          </p:cNvSpPr>
          <p:nvPr>
            <p:ph type="title"/>
          </p:nvPr>
        </p:nvSpPr>
        <p:spPr/>
        <p:txBody>
          <a:bodyPr/>
          <a:lstStyle/>
          <a:p>
            <a:r>
              <a:rPr lang="en-US">
                <a:cs typeface="Calibri Light"/>
              </a:rPr>
              <a:t>Eligibility</a:t>
            </a:r>
            <a:endParaRPr lang="en-US"/>
          </a:p>
        </p:txBody>
      </p:sp>
      <p:sp>
        <p:nvSpPr>
          <p:cNvPr id="3" name="Content Placeholder 2">
            <a:extLst>
              <a:ext uri="{FF2B5EF4-FFF2-40B4-BE49-F238E27FC236}">
                <a16:creationId xmlns:a16="http://schemas.microsoft.com/office/drawing/2014/main" id="{399923DB-4180-7463-EA8A-E3A69777DD2A}"/>
              </a:ext>
            </a:extLst>
          </p:cNvPr>
          <p:cNvSpPr>
            <a:spLocks noGrp="1"/>
          </p:cNvSpPr>
          <p:nvPr>
            <p:ph idx="1"/>
          </p:nvPr>
        </p:nvSpPr>
        <p:spPr/>
        <p:txBody>
          <a:bodyPr vert="horz" lIns="91440" tIns="45720" rIns="91440" bIns="45720" rtlCol="0" anchor="t">
            <a:normAutofit fontScale="92500" lnSpcReduction="20000"/>
          </a:bodyPr>
          <a:lstStyle/>
          <a:p>
            <a:r>
              <a:rPr lang="en-US">
                <a:solidFill>
                  <a:srgbClr val="363636"/>
                </a:solidFill>
                <a:ea typeface="+mn-lt"/>
                <a:cs typeface="+mn-lt"/>
              </a:rPr>
              <a:t>South and Southeast Asian nationals holding a Ph.D. or Master’s degree or equivalent who are—or will be—engaged in the academic profession in South and Southeast Asia.</a:t>
            </a:r>
            <a:endParaRPr lang="en-US">
              <a:cs typeface="Calibri" panose="020F0502020204030204"/>
            </a:endParaRPr>
          </a:p>
          <a:p>
            <a:pPr marL="685800">
              <a:spcBef>
                <a:spcPts val="500"/>
              </a:spcBef>
            </a:pPr>
            <a:r>
              <a:rPr lang="en-US" sz="2400" b="1">
                <a:solidFill>
                  <a:srgbClr val="363636"/>
                </a:solidFill>
                <a:ea typeface="+mn-lt"/>
                <a:cs typeface="+mn-lt"/>
              </a:rPr>
              <a:t>Southeast Asia (e.g., Cambodia, Lao PDR, Myanmar, Timor-Leste, Indonesia, the Philippines, Thailand, and Vietnam) </a:t>
            </a:r>
          </a:p>
          <a:p>
            <a:pPr marL="685800">
              <a:spcBef>
                <a:spcPts val="500"/>
              </a:spcBef>
            </a:pPr>
            <a:r>
              <a:rPr lang="en-US" sz="2400">
                <a:solidFill>
                  <a:srgbClr val="363636"/>
                </a:solidFill>
                <a:ea typeface="+mn-lt"/>
                <a:cs typeface="+mn-lt"/>
              </a:rPr>
              <a:t> </a:t>
            </a:r>
            <a:r>
              <a:rPr lang="en-US" sz="2400" b="1">
                <a:solidFill>
                  <a:srgbClr val="363636"/>
                </a:solidFill>
                <a:ea typeface="+mn-lt"/>
                <a:cs typeface="+mn-lt"/>
              </a:rPr>
              <a:t>South Asia (e.g., Afghanistan, Bangladesh, Bhutan, Pakistan, Nepal, Sri Lanka, and India). </a:t>
            </a:r>
            <a:r>
              <a:rPr lang="en-US" sz="2400">
                <a:solidFill>
                  <a:srgbClr val="363636"/>
                </a:solidFill>
                <a:ea typeface="+mn-lt"/>
                <a:cs typeface="+mn-lt"/>
              </a:rPr>
              <a:t>When evaluating proposals from Indonesia, the Philippines, Thailand, Vietnam, and India, the review committee will prioritize applicants who come from regions and/or institutions with resource and infrastructure constraints.</a:t>
            </a:r>
            <a:endParaRPr lang="en-US"/>
          </a:p>
          <a:p>
            <a:r>
              <a:rPr lang="en-US">
                <a:solidFill>
                  <a:srgbClr val="363636"/>
                </a:solidFill>
                <a:ea typeface="+mn-lt"/>
                <a:cs typeface="+mn-lt"/>
              </a:rPr>
              <a:t>Scholars, students, independent researchers, and public intellectuals, who are based in low- and lower medium-income countries as well as those who come from and may be living in post-conflict areas or areas where conflicts are still ongoing.</a:t>
            </a:r>
            <a:endParaRPr lang="en-US"/>
          </a:p>
          <a:p>
            <a:r>
              <a:rPr lang="en-US">
                <a:solidFill>
                  <a:srgbClr val="363636"/>
                </a:solidFill>
                <a:ea typeface="+mn-lt"/>
                <a:cs typeface="+mn-lt"/>
              </a:rPr>
              <a:t>AAS membership is not a requirement.</a:t>
            </a:r>
            <a:endParaRPr lang="en-US"/>
          </a:p>
          <a:p>
            <a:endParaRPr lang="en-US">
              <a:cs typeface="Calibri"/>
            </a:endParaRPr>
          </a:p>
        </p:txBody>
      </p:sp>
    </p:spTree>
    <p:extLst>
      <p:ext uri="{BB962C8B-B14F-4D97-AF65-F5344CB8AC3E}">
        <p14:creationId xmlns:p14="http://schemas.microsoft.com/office/powerpoint/2010/main" val="2130178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836E0-302A-1666-4E05-8B21D203B201}"/>
              </a:ext>
            </a:extLst>
          </p:cNvPr>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EED1B8C-7E39-4A26-0EF1-369804C185E0}"/>
                  </a:ext>
                </a:extLst>
              </p:cNvPr>
              <p:cNvSpPr>
                <a:spLocks noGrp="1"/>
              </p:cNvSpPr>
              <p:nvPr>
                <p:ph idx="1"/>
              </p:nvPr>
            </p:nvSpPr>
            <p:spPr/>
            <p:txBody>
              <a:bodyPr vert="horz" lIns="91440" tIns="45720" rIns="91440" bIns="45720" rtlCol="0" anchor="t">
                <a:normAutofit fontScale="92500" lnSpcReduction="10000"/>
              </a:bodyPr>
              <a:lstStyle/>
              <a:p>
                <a:r>
                  <a:rPr lang="en-US" dirty="0">
                    <a:solidFill>
                      <a:srgbClr val="363636"/>
                    </a:solidFill>
                    <a:ea typeface="+mn-lt"/>
                    <a:cs typeface="+mn-lt"/>
                  </a:rPr>
                  <a:t>We also encourage collaborative projects, especially those that partner scholars from under-resourced institutions with colleagues at institutions that offer more resources and infrastructure to support their work.</a:t>
                </a:r>
                <a:endParaRPr lang="en-US" dirty="0">
                  <a:cs typeface="Calibri" panose="020F0502020204030204"/>
                </a:endParaRPr>
              </a:p>
              <a:p>
                <a:r>
                  <a:rPr lang="en-US" dirty="0">
                    <a:solidFill>
                      <a:srgbClr val="363636"/>
                    </a:solidFill>
                    <a:ea typeface="+mn-lt"/>
                    <a:cs typeface="+mn-lt"/>
                  </a:rPr>
                  <a:t>In addition, the CHSS grant program encourages individual and group projects (such as those bringing senior and junior scholars together) that will explore the mainstreamed subjects of</a:t>
                </a:r>
                <a:endParaRPr lang="en-US" dirty="0"/>
              </a:p>
              <a:p>
                <a:pPr lvl="1"/>
                <a:r>
                  <a:rPr lang="en-US" dirty="0">
                    <a:solidFill>
                      <a:srgbClr val="363636"/>
                    </a:solidFill>
                    <a:ea typeface="+mn-lt"/>
                    <a:cs typeface="+mn-lt"/>
                  </a:rPr>
                  <a:t>Development</a:t>
                </a:r>
                <a:endParaRPr lang="en-US" dirty="0"/>
              </a:p>
              <a:p>
                <a:pPr lvl="1"/>
                <a:r>
                  <a:rPr lang="en-US" dirty="0">
                    <a:solidFill>
                      <a:srgbClr val="363636"/>
                    </a:solidFill>
                    <a:ea typeface="+mn-lt"/>
                    <a:cs typeface="+mn-lt"/>
                  </a:rPr>
                  <a:t>Democracy</a:t>
                </a:r>
                <a:endParaRPr lang="en-US" dirty="0"/>
              </a:p>
              <a:p>
                <a:pPr lvl="1"/>
                <a:r>
                  <a:rPr lang="en-US" dirty="0">
                    <a:solidFill>
                      <a:srgbClr val="363636"/>
                    </a:solidFill>
                    <a:ea typeface="+mn-lt"/>
                    <a:cs typeface="+mn-lt"/>
                  </a:rPr>
                  <a:t>Human Rights</a:t>
                </a:r>
                <a:endParaRPr lang="en-US" dirty="0"/>
              </a:p>
              <a:p>
                <a:pPr lvl="1"/>
                <a:r>
                  <a:rPr lang="en-US" dirty="0">
                    <a:solidFill>
                      <a:srgbClr val="363636"/>
                    </a:solidFill>
                    <a:ea typeface="+mn-lt"/>
                    <a:cs typeface="+mn-lt"/>
                  </a:rPr>
                  <a:t>Gender</a:t>
                </a:r>
                <a:endParaRPr lang="en-US" dirty="0"/>
              </a:p>
              <a:p>
                <a:pPr lvl="1"/>
                <a:r>
                  <a:rPr lang="en-US" dirty="0">
                    <a:solidFill>
                      <a:srgbClr val="363636"/>
                    </a:solidFill>
                    <a:ea typeface="+mn-lt"/>
                    <a:cs typeface="+mn-lt"/>
                  </a:rPr>
                  <a:t>The Environment</a:t>
                </a:r>
                <a:endParaRPr lang="en-US" dirty="0"/>
              </a:p>
              <a:p>
                <a:pPr lvl="1"/>
                <a:r>
                  <a:rPr lang="en-US" dirty="0">
                    <a:solidFill>
                      <a:srgbClr val="363636"/>
                    </a:solidFill>
                    <a:ea typeface="+mn-lt"/>
                    <a:cs typeface="+mn-lt"/>
                  </a:rPr>
                  <a:t>Forest Conservation in the Philippines </a:t>
                </a:r>
                <a14:m>
                  <m:oMath xmlns:m="http://schemas.openxmlformats.org/officeDocument/2006/math">
                    <m:r>
                      <a:rPr lang="en-US" i="1" dirty="0" smtClean="0">
                        <a:solidFill>
                          <a:srgbClr val="363636"/>
                        </a:solidFill>
                        <a:latin typeface="Cambria Math" panose="02040503050406030204" pitchFamily="18" charset="0"/>
                        <a:ea typeface="+mn-lt"/>
                        <a:cs typeface="+mn-lt"/>
                      </a:rPr>
                      <m:t>−</m:t>
                    </m:r>
                  </m:oMath>
                </a14:m>
                <a:r>
                  <a:rPr lang="en-US" dirty="0">
                    <a:solidFill>
                      <a:srgbClr val="363636"/>
                    </a:solidFill>
                    <a:ea typeface="+mn-lt"/>
                    <a:cs typeface="+mn-lt"/>
                  </a:rPr>
                  <a:t> Apply for the FFP Grant </a:t>
                </a:r>
                <a:r>
                  <a:rPr lang="en-US" dirty="0">
                    <a:solidFill>
                      <a:srgbClr val="363636"/>
                    </a:solidFill>
                    <a:ea typeface="+mn-lt"/>
                    <a:cs typeface="+mn-lt"/>
                    <a:hlinkClick r:id="rId2"/>
                  </a:rPr>
                  <a:t>here</a:t>
                </a:r>
                <a:endParaRPr lang="en-US" dirty="0"/>
              </a:p>
              <a:p>
                <a:endParaRPr lang="en-US" dirty="0">
                  <a:cs typeface="Calibri"/>
                </a:endParaRPr>
              </a:p>
            </p:txBody>
          </p:sp>
        </mc:Choice>
        <mc:Fallback xmlns="">
          <p:sp>
            <p:nvSpPr>
              <p:cNvPr id="3" name="Content Placeholder 2">
                <a:extLst>
                  <a:ext uri="{FF2B5EF4-FFF2-40B4-BE49-F238E27FC236}">
                    <a16:creationId xmlns:a16="http://schemas.microsoft.com/office/drawing/2014/main" id="{CEED1B8C-7E39-4A26-0EF1-369804C185E0}"/>
                  </a:ext>
                </a:extLst>
              </p:cNvPr>
              <p:cNvSpPr>
                <a:spLocks noGrp="1" noRot="1" noChangeAspect="1" noMove="1" noResize="1" noEditPoints="1" noAdjustHandles="1" noChangeArrowheads="1" noChangeShapeType="1" noTextEdit="1"/>
              </p:cNvSpPr>
              <p:nvPr>
                <p:ph idx="1"/>
              </p:nvPr>
            </p:nvSpPr>
            <p:spPr>
              <a:blipFill>
                <a:blip r:embed="rId3"/>
                <a:stretch>
                  <a:fillRect l="-965" t="-2616"/>
                </a:stretch>
              </a:blipFill>
            </p:spPr>
            <p:txBody>
              <a:bodyPr/>
              <a:lstStyle/>
              <a:p>
                <a:r>
                  <a:rPr lang="en-US">
                    <a:noFill/>
                  </a:rPr>
                  <a:t> </a:t>
                </a:r>
              </a:p>
            </p:txBody>
          </p:sp>
        </mc:Fallback>
      </mc:AlternateContent>
    </p:spTree>
    <p:extLst>
      <p:ext uri="{BB962C8B-B14F-4D97-AF65-F5344CB8AC3E}">
        <p14:creationId xmlns:p14="http://schemas.microsoft.com/office/powerpoint/2010/main" val="3643123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5D562-1350-AA6F-2C9F-BB4A1157ABDB}"/>
              </a:ext>
            </a:extLst>
          </p:cNvPr>
          <p:cNvSpPr>
            <a:spLocks noGrp="1"/>
          </p:cNvSpPr>
          <p:nvPr>
            <p:ph type="title"/>
          </p:nvPr>
        </p:nvSpPr>
        <p:spPr/>
        <p:txBody>
          <a:bodyPr/>
          <a:lstStyle/>
          <a:p>
            <a:r>
              <a:rPr lang="en-US" dirty="0"/>
              <a:t>FFP Grants</a:t>
            </a:r>
          </a:p>
        </p:txBody>
      </p:sp>
      <p:sp>
        <p:nvSpPr>
          <p:cNvPr id="3" name="Content Placeholder 2">
            <a:extLst>
              <a:ext uri="{FF2B5EF4-FFF2-40B4-BE49-F238E27FC236}">
                <a16:creationId xmlns:a16="http://schemas.microsoft.com/office/drawing/2014/main" id="{5874A4FB-4012-5B00-83B3-D1D7A28B3A37}"/>
              </a:ext>
            </a:extLst>
          </p:cNvPr>
          <p:cNvSpPr>
            <a:spLocks noGrp="1"/>
          </p:cNvSpPr>
          <p:nvPr>
            <p:ph idx="1"/>
          </p:nvPr>
        </p:nvSpPr>
        <p:spPr/>
        <p:txBody>
          <a:bodyPr>
            <a:normAutofit lnSpcReduction="10000"/>
          </a:bodyPr>
          <a:lstStyle/>
          <a:p>
            <a:pPr algn="l" fontAlgn="base"/>
            <a:r>
              <a:rPr lang="en-US" b="0" i="0" dirty="0">
                <a:solidFill>
                  <a:srgbClr val="333333"/>
                </a:solidFill>
                <a:effectLst/>
                <a:latin typeface="Lato" panose="020F0502020204030203" pitchFamily="34" charset="0"/>
              </a:rPr>
              <a:t>The FFP grant program encourages projects related to forest conservation and restoration, forest communities and sustainable livelihoods, indigenous knowledge systems, forest policy, governance, (counter)mapping forest landscapes, and other approaches that foster knowledge co-creation and transdisciplinary knowledge-making in any discipline of humanities and social sciences.</a:t>
            </a:r>
          </a:p>
          <a:p>
            <a:pPr algn="l" fontAlgn="base"/>
            <a:r>
              <a:rPr lang="en-US" b="1" i="0" dirty="0">
                <a:solidFill>
                  <a:srgbClr val="333333"/>
                </a:solidFill>
                <a:effectLst/>
                <a:latin typeface="inherit"/>
              </a:rPr>
              <a:t>Under-represented scholars, including indigenous scholars, women, and early-career researchers, especially from Palawan, Sierra Madre, Samar and Leyte, and Bukidnon and Misamis Oriental, are invited to apply.</a:t>
            </a:r>
            <a:r>
              <a:rPr lang="en-US" b="0" i="0" dirty="0">
                <a:solidFill>
                  <a:srgbClr val="333333"/>
                </a:solidFill>
                <a:effectLst/>
                <a:latin typeface="Lato" panose="020F0502020204030203" pitchFamily="34" charset="0"/>
              </a:rPr>
              <a:t> </a:t>
            </a:r>
          </a:p>
          <a:p>
            <a:endParaRPr lang="en-US" dirty="0"/>
          </a:p>
        </p:txBody>
      </p:sp>
      <p:pic>
        <p:nvPicPr>
          <p:cNvPr id="5" name="Picture 4" descr="A screenshot of a computer&#10;&#10;Description automatically generated">
            <a:extLst>
              <a:ext uri="{FF2B5EF4-FFF2-40B4-BE49-F238E27FC236}">
                <a16:creationId xmlns:a16="http://schemas.microsoft.com/office/drawing/2014/main" id="{D70F2472-FC4A-5C52-7C31-231B7FA45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1661" y="-332316"/>
            <a:ext cx="5370872" cy="2141008"/>
          </a:xfrm>
          <a:prstGeom prst="rect">
            <a:avLst/>
          </a:prstGeom>
        </p:spPr>
      </p:pic>
    </p:spTree>
    <p:extLst>
      <p:ext uri="{BB962C8B-B14F-4D97-AF65-F5344CB8AC3E}">
        <p14:creationId xmlns:p14="http://schemas.microsoft.com/office/powerpoint/2010/main" val="4264028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D5EAA9-574C-9468-1397-E921FF3CEF99}"/>
              </a:ext>
            </a:extLst>
          </p:cNvPr>
          <p:cNvSpPr>
            <a:spLocks noGrp="1"/>
          </p:cNvSpPr>
          <p:nvPr>
            <p:ph type="title"/>
          </p:nvPr>
        </p:nvSpPr>
        <p:spPr>
          <a:xfrm>
            <a:off x="838200" y="365125"/>
            <a:ext cx="10515600" cy="1325563"/>
          </a:xfrm>
        </p:spPr>
        <p:txBody>
          <a:bodyPr>
            <a:normAutofit/>
          </a:bodyPr>
          <a:lstStyle/>
          <a:p>
            <a:r>
              <a:rPr lang="en-US" sz="5400">
                <a:cs typeface="Calibri Light"/>
              </a:rPr>
              <a:t>Budget</a:t>
            </a:r>
            <a:endParaRPr lang="en-US"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CBCE29-1553-5B3E-D4FA-F1EA87BFA423}"/>
              </a:ext>
            </a:extLst>
          </p:cNvPr>
          <p:cNvSpPr>
            <a:spLocks noGrp="1"/>
          </p:cNvSpPr>
          <p:nvPr>
            <p:ph idx="1"/>
          </p:nvPr>
        </p:nvSpPr>
        <p:spPr>
          <a:xfrm>
            <a:off x="838200" y="1929384"/>
            <a:ext cx="10515600" cy="4251960"/>
          </a:xfrm>
        </p:spPr>
        <p:txBody>
          <a:bodyPr vert="horz" lIns="91440" tIns="45720" rIns="91440" bIns="45720" rtlCol="0">
            <a:normAutofit/>
          </a:bodyPr>
          <a:lstStyle/>
          <a:p>
            <a:r>
              <a:rPr lang="en-US" sz="1700" dirty="0">
                <a:ea typeface="+mn-lt"/>
                <a:cs typeface="+mn-lt"/>
              </a:rPr>
              <a:t>The proposed short- and long-term research grants should support the work of postdoctoral scholars, Ph.D., or Masters students who wish to undertake research essential for their thesis, dissertation. and/or book projects, or for manuscript revisions, conference papers, and journal articles.</a:t>
            </a:r>
            <a:endParaRPr lang="en-US" sz="1700" dirty="0">
              <a:cs typeface="Calibri" panose="020F0502020204030204"/>
            </a:endParaRPr>
          </a:p>
          <a:p>
            <a:pPr marL="0" indent="0">
              <a:buNone/>
            </a:pPr>
            <a:r>
              <a:rPr lang="en-US" sz="1700" b="1" dirty="0">
                <a:ea typeface="+mn-lt"/>
                <a:cs typeface="+mn-lt"/>
              </a:rPr>
              <a:t>Funding may be used for:</a:t>
            </a:r>
            <a:endParaRPr lang="en-US" sz="1700" dirty="0">
              <a:cs typeface="Calibri" panose="020F0502020204030204"/>
            </a:endParaRPr>
          </a:p>
          <a:p>
            <a:r>
              <a:rPr lang="en-US" sz="1700" dirty="0">
                <a:ea typeface="+mn-lt"/>
                <a:cs typeface="+mn-lt"/>
              </a:rPr>
              <a:t>Research essential for postdoctoral scholars and Ph.D. and Master’s students thesis, dissertation, and/or book projects, or for manuscript revisions and journal articles in the humanities and social sciences.</a:t>
            </a:r>
            <a:endParaRPr lang="en-US" sz="1700" dirty="0"/>
          </a:p>
          <a:p>
            <a:r>
              <a:rPr lang="en-US" sz="1700" dirty="0">
                <a:ea typeface="+mn-lt"/>
                <a:cs typeface="+mn-lt"/>
              </a:rPr>
              <a:t>Small scholarly seminars and pedagogical workshops.</a:t>
            </a:r>
            <a:endParaRPr lang="en-US" sz="1700" dirty="0"/>
          </a:p>
          <a:p>
            <a:r>
              <a:rPr lang="en-US" sz="1700" dirty="0">
                <a:ea typeface="+mn-lt"/>
                <a:cs typeface="+mn-lt"/>
              </a:rPr>
              <a:t>Translation, curriculum development, and textbooks projects that facilitate the dissemination and implementation of the research results.</a:t>
            </a:r>
            <a:endParaRPr lang="en-US" sz="1700" dirty="0"/>
          </a:p>
          <a:p>
            <a:r>
              <a:rPr lang="en-US" sz="1700" dirty="0">
                <a:ea typeface="+mn-lt"/>
                <a:cs typeface="+mn-lt"/>
              </a:rPr>
              <a:t>Documentary films and visual arts projects.</a:t>
            </a:r>
            <a:endParaRPr lang="en-US" sz="1700" dirty="0"/>
          </a:p>
          <a:p>
            <a:pPr marL="0" indent="0">
              <a:buNone/>
            </a:pPr>
            <a:r>
              <a:rPr lang="en-US" sz="1700" b="1" dirty="0">
                <a:ea typeface="+mn-lt"/>
                <a:cs typeface="+mn-lt"/>
              </a:rPr>
              <a:t>Funding may not be used for:</a:t>
            </a:r>
            <a:endParaRPr lang="en-US" sz="1700" dirty="0">
              <a:cs typeface="Calibri" panose="020F0502020204030204"/>
            </a:endParaRPr>
          </a:p>
          <a:p>
            <a:r>
              <a:rPr lang="en-US" sz="1700" dirty="0">
                <a:ea typeface="+mn-lt"/>
                <a:cs typeface="+mn-lt"/>
              </a:rPr>
              <a:t>Travel and accommodation expenses to attend a professional conference.</a:t>
            </a:r>
            <a:endParaRPr lang="en-US" sz="1700" dirty="0"/>
          </a:p>
          <a:p>
            <a:r>
              <a:rPr lang="en-US" sz="1700" dirty="0">
                <a:ea typeface="+mn-lt"/>
                <a:cs typeface="+mn-lt"/>
              </a:rPr>
              <a:t>The funding may not be used in conjunction with another research grant.</a:t>
            </a:r>
            <a:endParaRPr lang="en-US" sz="1700" dirty="0">
              <a:cs typeface="Calibri"/>
            </a:endParaRPr>
          </a:p>
        </p:txBody>
      </p:sp>
      <p:sp>
        <p:nvSpPr>
          <p:cNvPr id="4" name="TextBox 3">
            <a:extLst>
              <a:ext uri="{FF2B5EF4-FFF2-40B4-BE49-F238E27FC236}">
                <a16:creationId xmlns:a16="http://schemas.microsoft.com/office/drawing/2014/main" id="{FF2D67F6-CDC3-AA06-7E8D-DE63348EE733}"/>
              </a:ext>
            </a:extLst>
          </p:cNvPr>
          <p:cNvSpPr txBox="1"/>
          <p:nvPr/>
        </p:nvSpPr>
        <p:spPr>
          <a:xfrm>
            <a:off x="4834297" y="631346"/>
            <a:ext cx="6688667" cy="707886"/>
          </a:xfrm>
          <a:prstGeom prst="rect">
            <a:avLst/>
          </a:prstGeom>
          <a:solidFill>
            <a:schemeClr val="bg1">
              <a:lumMod val="95000"/>
            </a:schemeClr>
          </a:solidFill>
          <a:ln w="38100">
            <a:solidFill>
              <a:srgbClr val="245768"/>
            </a:solidFill>
          </a:ln>
        </p:spPr>
        <p:txBody>
          <a:bodyPr wrap="square" rtlCol="0">
            <a:spAutoFit/>
          </a:bodyPr>
          <a:lstStyle/>
          <a:p>
            <a:r>
              <a:rPr lang="en-US" sz="2000" dirty="0"/>
              <a:t>Applicants to CHSS grants request $2,000 - $12,000 USD</a:t>
            </a:r>
          </a:p>
          <a:p>
            <a:r>
              <a:rPr lang="en-US" sz="2000" dirty="0"/>
              <a:t>Applicants to the FFP grants may request $2,000 - $9,000 USD</a:t>
            </a:r>
          </a:p>
        </p:txBody>
      </p:sp>
    </p:spTree>
    <p:extLst>
      <p:ext uri="{BB962C8B-B14F-4D97-AF65-F5344CB8AC3E}">
        <p14:creationId xmlns:p14="http://schemas.microsoft.com/office/powerpoint/2010/main" val="2345976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C099B-14A5-E3C1-494B-E44B967BB165}"/>
              </a:ext>
            </a:extLst>
          </p:cNvPr>
          <p:cNvSpPr>
            <a:spLocks noGrp="1"/>
          </p:cNvSpPr>
          <p:nvPr>
            <p:ph type="title"/>
          </p:nvPr>
        </p:nvSpPr>
        <p:spPr/>
        <p:txBody>
          <a:bodyPr>
            <a:normAutofit/>
          </a:bodyPr>
          <a:lstStyle/>
          <a:p>
            <a:r>
              <a:rPr lang="en-US">
                <a:cs typeface="Calibri Light"/>
              </a:rPr>
              <a:t>Allowable expenses (other than per diem)</a:t>
            </a:r>
          </a:p>
        </p:txBody>
      </p:sp>
      <p:sp>
        <p:nvSpPr>
          <p:cNvPr id="3" name="Content Placeholder 2">
            <a:extLst>
              <a:ext uri="{FF2B5EF4-FFF2-40B4-BE49-F238E27FC236}">
                <a16:creationId xmlns:a16="http://schemas.microsoft.com/office/drawing/2014/main" id="{193EE154-7295-C1BC-B96F-D523953FA685}"/>
              </a:ext>
            </a:extLst>
          </p:cNvPr>
          <p:cNvSpPr>
            <a:spLocks noGrp="1"/>
          </p:cNvSpPr>
          <p:nvPr>
            <p:ph idx="1"/>
          </p:nvPr>
        </p:nvSpPr>
        <p:spPr/>
        <p:txBody>
          <a:bodyPr vert="horz" lIns="91440" tIns="45720" rIns="91440" bIns="45720" rtlCol="0" anchor="t">
            <a:normAutofit fontScale="92500" lnSpcReduction="20000"/>
          </a:bodyPr>
          <a:lstStyle/>
          <a:p>
            <a:pPr marL="285750" indent="-285750">
              <a:lnSpc>
                <a:spcPct val="100000"/>
              </a:lnSpc>
              <a:spcBef>
                <a:spcPts val="0"/>
              </a:spcBef>
              <a:buFont typeface="Arial,Sans-Serif" panose="020B0604020202020204" pitchFamily="34" charset="0"/>
            </a:pPr>
            <a:r>
              <a:rPr lang="en-US" sz="2000">
                <a:latin typeface="Calibri"/>
                <a:cs typeface="Calibri"/>
              </a:rPr>
              <a:t>Office supplies</a:t>
            </a:r>
          </a:p>
          <a:p>
            <a:pPr marL="285750" indent="-285750">
              <a:lnSpc>
                <a:spcPct val="100000"/>
              </a:lnSpc>
              <a:spcBef>
                <a:spcPts val="0"/>
              </a:spcBef>
              <a:buFont typeface="Arial,Sans-Serif" panose="020B0604020202020204" pitchFamily="34" charset="0"/>
            </a:pPr>
            <a:r>
              <a:rPr lang="en-US" sz="2000">
                <a:latin typeface="Calibri"/>
                <a:cs typeface="Calibri"/>
              </a:rPr>
              <a:t>Printing/copying/photocopying</a:t>
            </a:r>
          </a:p>
          <a:p>
            <a:pPr marL="285750" indent="-285750">
              <a:lnSpc>
                <a:spcPct val="100000"/>
              </a:lnSpc>
              <a:spcBef>
                <a:spcPts val="0"/>
              </a:spcBef>
              <a:buFont typeface="Arial,Sans-Serif" panose="020B0604020202020204" pitchFamily="34" charset="0"/>
            </a:pPr>
            <a:r>
              <a:rPr lang="en-US" sz="2000">
                <a:latin typeface="Calibri"/>
                <a:cs typeface="Calibri"/>
              </a:rPr>
              <a:t>Admission/fees to access research material</a:t>
            </a:r>
          </a:p>
          <a:p>
            <a:pPr marL="285750" indent="-285750">
              <a:lnSpc>
                <a:spcPct val="100000"/>
              </a:lnSpc>
              <a:spcBef>
                <a:spcPts val="0"/>
              </a:spcBef>
              <a:buFont typeface="Arial,Sans-Serif" panose="020B0604020202020204" pitchFamily="34" charset="0"/>
            </a:pPr>
            <a:r>
              <a:rPr lang="en-US" sz="2000">
                <a:latin typeface="Calibri"/>
                <a:cs typeface="Calibri"/>
              </a:rPr>
              <a:t>Workshop hosting supplies</a:t>
            </a:r>
          </a:p>
          <a:p>
            <a:pPr marL="285750" indent="-285750">
              <a:lnSpc>
                <a:spcPct val="100000"/>
              </a:lnSpc>
              <a:spcBef>
                <a:spcPts val="0"/>
              </a:spcBef>
              <a:buFont typeface="Arial,Sans-Serif" panose="020B0604020202020204" pitchFamily="34" charset="0"/>
            </a:pPr>
            <a:r>
              <a:rPr lang="en-US" sz="2000">
                <a:latin typeface="Calibri"/>
                <a:cs typeface="Calibri"/>
              </a:rPr>
              <a:t>Prorated costs of utilities </a:t>
            </a:r>
          </a:p>
          <a:p>
            <a:pPr marL="285750" indent="-285750">
              <a:lnSpc>
                <a:spcPct val="100000"/>
              </a:lnSpc>
              <a:spcBef>
                <a:spcPts val="0"/>
              </a:spcBef>
              <a:buFont typeface="Arial,Sans-Serif" panose="020B0604020202020204" pitchFamily="34" charset="0"/>
            </a:pPr>
            <a:r>
              <a:rPr lang="en-US" sz="2000">
                <a:latin typeface="Calibri"/>
                <a:cs typeface="Calibri"/>
              </a:rPr>
              <a:t>Equipment to conduct/record research</a:t>
            </a:r>
          </a:p>
          <a:p>
            <a:pPr marL="285750" indent="-285750">
              <a:lnSpc>
                <a:spcPct val="100000"/>
              </a:lnSpc>
              <a:spcBef>
                <a:spcPts val="0"/>
              </a:spcBef>
              <a:buFont typeface="Arial,Sans-Serif" panose="020B0604020202020204" pitchFamily="34" charset="0"/>
            </a:pPr>
            <a:r>
              <a:rPr lang="en-US" sz="2000">
                <a:latin typeface="Calibri"/>
                <a:cs typeface="Calibri"/>
              </a:rPr>
              <a:t>External storage drives</a:t>
            </a:r>
          </a:p>
          <a:p>
            <a:pPr marL="285750" indent="-285750">
              <a:lnSpc>
                <a:spcPct val="100000"/>
              </a:lnSpc>
              <a:spcBef>
                <a:spcPts val="0"/>
              </a:spcBef>
              <a:buFont typeface="Arial,Sans-Serif" panose="020B0604020202020204" pitchFamily="34" charset="0"/>
            </a:pPr>
            <a:r>
              <a:rPr lang="en-US" sz="2000">
                <a:latin typeface="Calibri"/>
                <a:cs typeface="Calibri"/>
              </a:rPr>
              <a:t>Subscriptions to Adobe, Microsoft Office, Online archival websites</a:t>
            </a:r>
          </a:p>
          <a:p>
            <a:pPr marL="285750" indent="-285750">
              <a:lnSpc>
                <a:spcPct val="100000"/>
              </a:lnSpc>
              <a:spcBef>
                <a:spcPts val="0"/>
              </a:spcBef>
              <a:buFont typeface="Arial,Sans-Serif" panose="020B0604020202020204" pitchFamily="34" charset="0"/>
            </a:pPr>
            <a:r>
              <a:rPr lang="en-US" sz="2000">
                <a:latin typeface="Calibri"/>
                <a:cs typeface="Calibri"/>
              </a:rPr>
              <a:t>Bank transfer fees</a:t>
            </a:r>
          </a:p>
          <a:p>
            <a:pPr marL="285750" indent="-285750">
              <a:lnSpc>
                <a:spcPct val="100000"/>
              </a:lnSpc>
              <a:spcBef>
                <a:spcPts val="0"/>
              </a:spcBef>
              <a:buFont typeface="Arial,Sans-Serif" panose="020B0604020202020204" pitchFamily="34" charset="0"/>
            </a:pPr>
            <a:r>
              <a:rPr lang="en-US" sz="2000">
                <a:latin typeface="Calibri"/>
                <a:cs typeface="Calibri"/>
              </a:rPr>
              <a:t>Previously budgeted contingency funds</a:t>
            </a:r>
          </a:p>
          <a:p>
            <a:pPr marL="285750" indent="-285750">
              <a:lnSpc>
                <a:spcPct val="100000"/>
              </a:lnSpc>
              <a:spcBef>
                <a:spcPts val="0"/>
              </a:spcBef>
              <a:buFont typeface="Arial,Sans-Serif" panose="020B0604020202020204" pitchFamily="34" charset="0"/>
            </a:pPr>
            <a:r>
              <a:rPr lang="en-US" sz="2000">
                <a:latin typeface="Calibri"/>
                <a:cs typeface="Calibri"/>
              </a:rPr>
              <a:t>Costs for services shall relate to activities performed, and costs for supplies shall relate to delivery and installation of goods, during the activity period. Signature of a contract, placing of an order, or entering into any commitment for expenditure within the activity period for future delivery of services or supplies after expiry of the activity period do not meet this requirement. </a:t>
            </a:r>
          </a:p>
          <a:p>
            <a:pPr marL="285750" indent="-285750">
              <a:lnSpc>
                <a:spcPct val="100000"/>
              </a:lnSpc>
              <a:spcBef>
                <a:spcPts val="0"/>
              </a:spcBef>
              <a:buFont typeface="Arial,Sans-Serif" panose="020B0604020202020204" pitchFamily="34" charset="0"/>
            </a:pPr>
            <a:r>
              <a:rPr lang="en-US" sz="2000">
                <a:latin typeface="Calibri"/>
                <a:cs typeface="Calibri"/>
              </a:rPr>
              <a:t>Costs incurred should be paid before the submission of the final reports. They may be paid afterwards, provided they are listed in the final financial report together with the estimated date of payment. </a:t>
            </a:r>
          </a:p>
          <a:p>
            <a:pPr marL="285750" indent="-285750">
              <a:lnSpc>
                <a:spcPct val="100000"/>
              </a:lnSpc>
              <a:spcBef>
                <a:spcPts val="0"/>
              </a:spcBef>
              <a:buFont typeface="Arial,Sans-Serif" panose="020B0604020202020204" pitchFamily="34" charset="0"/>
            </a:pPr>
            <a:r>
              <a:rPr lang="en-US" sz="2000">
                <a:latin typeface="Calibri"/>
                <a:cs typeface="Calibri"/>
              </a:rPr>
              <a:t>An exception is permitted for costs relating to final reports including cost verification, audit and final evaluation of the project/core activities, which may be incurred after the activity period.</a:t>
            </a:r>
            <a:endParaRPr lang="en-US"/>
          </a:p>
        </p:txBody>
      </p:sp>
      <p:sp>
        <p:nvSpPr>
          <p:cNvPr id="4" name="TextBox 3">
            <a:extLst>
              <a:ext uri="{FF2B5EF4-FFF2-40B4-BE49-F238E27FC236}">
                <a16:creationId xmlns:a16="http://schemas.microsoft.com/office/drawing/2014/main" id="{3DA26E2F-7F6A-9C78-FF06-9FC27A313D4D}"/>
              </a:ext>
            </a:extLst>
          </p:cNvPr>
          <p:cNvSpPr txBox="1"/>
          <p:nvPr/>
        </p:nvSpPr>
        <p:spPr>
          <a:xfrm>
            <a:off x="6752809" y="1692136"/>
            <a:ext cx="4856093" cy="1631216"/>
          </a:xfrm>
          <a:prstGeom prst="rect">
            <a:avLst/>
          </a:prstGeom>
          <a:solidFill>
            <a:schemeClr val="bg1">
              <a:lumMod val="95000"/>
            </a:schemeClr>
          </a:solidFill>
          <a:ln w="28575">
            <a:solidFill>
              <a:srgbClr val="245768"/>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SIDA 2023 per diem rates</a:t>
            </a:r>
          </a:p>
          <a:p>
            <a:r>
              <a:rPr lang="en-US">
                <a:ea typeface="+mn-lt"/>
                <a:cs typeface="+mn-lt"/>
                <a:hlinkClick r:id="rId2"/>
              </a:rPr>
              <a:t>https://www.skatteverket.se/privat/skatter/arbeteochinkomst/traktamente/utlandstraktamente.4.2b543913a42158acf800016035.html</a:t>
            </a:r>
            <a:endParaRPr lang="en-US">
              <a:ea typeface="+mn-lt"/>
              <a:cs typeface="+mn-lt"/>
            </a:endParaRPr>
          </a:p>
          <a:p>
            <a:endParaRPr lang="en-US">
              <a:cs typeface="Calibri"/>
            </a:endParaRPr>
          </a:p>
        </p:txBody>
      </p:sp>
    </p:spTree>
    <p:extLst>
      <p:ext uri="{BB962C8B-B14F-4D97-AF65-F5344CB8AC3E}">
        <p14:creationId xmlns:p14="http://schemas.microsoft.com/office/powerpoint/2010/main" val="3624835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12E9-3015-16F3-5E29-4E850D6780DA}"/>
              </a:ext>
            </a:extLst>
          </p:cNvPr>
          <p:cNvSpPr>
            <a:spLocks noGrp="1"/>
          </p:cNvSpPr>
          <p:nvPr>
            <p:ph type="title"/>
          </p:nvPr>
        </p:nvSpPr>
        <p:spPr/>
        <p:txBody>
          <a:bodyPr/>
          <a:lstStyle/>
          <a:p>
            <a:r>
              <a:rPr lang="en-US">
                <a:cs typeface="Calibri Light"/>
              </a:rPr>
              <a:t>Allowable expenses (continued) </a:t>
            </a:r>
            <a:endParaRPr lang="en-US"/>
          </a:p>
        </p:txBody>
      </p:sp>
      <p:sp>
        <p:nvSpPr>
          <p:cNvPr id="3" name="Content Placeholder 2">
            <a:extLst>
              <a:ext uri="{FF2B5EF4-FFF2-40B4-BE49-F238E27FC236}">
                <a16:creationId xmlns:a16="http://schemas.microsoft.com/office/drawing/2014/main" id="{1F475DC9-663A-4C54-280E-9DA4E21E3326}"/>
              </a:ext>
            </a:extLst>
          </p:cNvPr>
          <p:cNvSpPr>
            <a:spLocks noGrp="1"/>
          </p:cNvSpPr>
          <p:nvPr>
            <p:ph idx="1"/>
          </p:nvPr>
        </p:nvSpPr>
        <p:spPr/>
        <p:txBody>
          <a:bodyPr vert="horz" lIns="91440" tIns="45720" rIns="91440" bIns="45720" rtlCol="0" anchor="t">
            <a:normAutofit/>
          </a:bodyPr>
          <a:lstStyle/>
          <a:p>
            <a:pPr marL="285750" indent="-285750">
              <a:lnSpc>
                <a:spcPct val="100000"/>
              </a:lnSpc>
              <a:spcBef>
                <a:spcPts val="0"/>
              </a:spcBef>
              <a:buFont typeface="Arial,Sans-Serif" panose="020B0604020202020204" pitchFamily="34" charset="0"/>
            </a:pPr>
            <a:r>
              <a:rPr lang="en-US" sz="1800">
                <a:latin typeface="Calibri"/>
                <a:cs typeface="Calibri"/>
              </a:rPr>
              <a:t>They must be indicated in the estimated overall budget of the project/core activities and further detailed in the approved work plan and budget.</a:t>
            </a:r>
            <a:endParaRPr lang="en-US" sz="1800">
              <a:solidFill>
                <a:srgbClr val="FFFFFF"/>
              </a:solidFill>
              <a:latin typeface="Calibri"/>
              <a:cs typeface="Calibri"/>
            </a:endParaRPr>
          </a:p>
          <a:p>
            <a:pPr>
              <a:lnSpc>
                <a:spcPct val="100000"/>
              </a:lnSpc>
              <a:spcBef>
                <a:spcPts val="0"/>
              </a:spcBef>
            </a:pPr>
            <a:endParaRPr lang="en-US" sz="1800">
              <a:solidFill>
                <a:srgbClr val="FFFFFF"/>
              </a:solidFill>
              <a:latin typeface="Calibri"/>
              <a:cs typeface="Calibri"/>
            </a:endParaRPr>
          </a:p>
          <a:p>
            <a:pPr marL="285750" indent="-285750">
              <a:lnSpc>
                <a:spcPct val="100000"/>
              </a:lnSpc>
              <a:spcBef>
                <a:spcPts val="0"/>
              </a:spcBef>
              <a:buFont typeface="Arial,Sans-Serif" panose="020B0604020202020204" pitchFamily="34" charset="0"/>
            </a:pPr>
            <a:r>
              <a:rPr lang="en-US" sz="1800">
                <a:latin typeface="Calibri"/>
                <a:cs typeface="Calibri"/>
              </a:rPr>
              <a:t>They must be necessary for the implementation of the project/core activities.</a:t>
            </a:r>
            <a:endParaRPr lang="en-US" sz="1800">
              <a:solidFill>
                <a:srgbClr val="FFFFFF"/>
              </a:solidFill>
              <a:latin typeface="Calibri"/>
              <a:cs typeface="Calibri"/>
            </a:endParaRPr>
          </a:p>
          <a:p>
            <a:pPr>
              <a:lnSpc>
                <a:spcPct val="100000"/>
              </a:lnSpc>
              <a:spcBef>
                <a:spcPts val="0"/>
              </a:spcBef>
            </a:pPr>
            <a:endParaRPr lang="en-US" sz="1800">
              <a:solidFill>
                <a:srgbClr val="FFFFFF"/>
              </a:solidFill>
              <a:latin typeface="Calibri"/>
              <a:cs typeface="Calibri"/>
            </a:endParaRPr>
          </a:p>
          <a:p>
            <a:pPr marL="285750" indent="-285750">
              <a:lnSpc>
                <a:spcPct val="100000"/>
              </a:lnSpc>
              <a:spcBef>
                <a:spcPts val="0"/>
              </a:spcBef>
              <a:buFont typeface="Arial,Sans-Serif" panose="020B0604020202020204" pitchFamily="34" charset="0"/>
            </a:pPr>
            <a:r>
              <a:rPr lang="en-US" sz="1800">
                <a:latin typeface="Calibri"/>
                <a:cs typeface="Calibri"/>
              </a:rPr>
              <a:t>They are identifiable and verifiable and being recorded in the accounting records.</a:t>
            </a:r>
            <a:endParaRPr lang="en-US" sz="1800">
              <a:solidFill>
                <a:srgbClr val="FFFFFF"/>
              </a:solidFill>
              <a:latin typeface="Calibri"/>
              <a:cs typeface="Calibri"/>
            </a:endParaRPr>
          </a:p>
          <a:p>
            <a:pPr>
              <a:lnSpc>
                <a:spcPct val="100000"/>
              </a:lnSpc>
              <a:spcBef>
                <a:spcPts val="0"/>
              </a:spcBef>
            </a:pPr>
            <a:endParaRPr lang="en-US" sz="1800">
              <a:solidFill>
                <a:srgbClr val="FFFFFF"/>
              </a:solidFill>
              <a:latin typeface="Calibri"/>
              <a:cs typeface="Calibri"/>
            </a:endParaRPr>
          </a:p>
          <a:p>
            <a:pPr marL="285750" indent="-285750">
              <a:lnSpc>
                <a:spcPct val="100000"/>
              </a:lnSpc>
              <a:spcBef>
                <a:spcPts val="0"/>
              </a:spcBef>
              <a:buFont typeface="Arial,Sans-Serif" panose="020B0604020202020204" pitchFamily="34" charset="0"/>
            </a:pPr>
            <a:r>
              <a:rPr lang="en-US" sz="1800">
                <a:latin typeface="Calibri"/>
                <a:cs typeface="Calibri"/>
              </a:rPr>
              <a:t>Compensation costs claimed to the project/core activities must be recorded throughout the duration of the project/core activities in a systemized way and verified by supporting documentation, and they must be reasonable, justified and comply with the requirements of sound financial management, in particular regarding economy and efficiency. </a:t>
            </a:r>
            <a:endParaRPr lang="en-US" sz="1800">
              <a:solidFill>
                <a:srgbClr val="FFFFFF"/>
              </a:solidFill>
              <a:latin typeface="Calibri"/>
              <a:cs typeface="Calibri"/>
            </a:endParaRPr>
          </a:p>
          <a:p>
            <a:endParaRPr lang="en-US">
              <a:cs typeface="Calibri"/>
            </a:endParaRPr>
          </a:p>
        </p:txBody>
      </p:sp>
    </p:spTree>
    <p:extLst>
      <p:ext uri="{BB962C8B-B14F-4D97-AF65-F5344CB8AC3E}">
        <p14:creationId xmlns:p14="http://schemas.microsoft.com/office/powerpoint/2010/main" val="2299965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7092D-3045-1EB1-C821-03D0E3C4B1F1}"/>
              </a:ext>
            </a:extLst>
          </p:cNvPr>
          <p:cNvSpPr>
            <a:spLocks noGrp="1"/>
          </p:cNvSpPr>
          <p:nvPr>
            <p:ph type="title"/>
          </p:nvPr>
        </p:nvSpPr>
        <p:spPr/>
        <p:txBody>
          <a:bodyPr/>
          <a:lstStyle/>
          <a:p>
            <a:r>
              <a:rPr lang="en-US">
                <a:cs typeface="Calibri Light"/>
              </a:rPr>
              <a:t>Unallowable expenses</a:t>
            </a:r>
            <a:endParaRPr lang="en-US"/>
          </a:p>
        </p:txBody>
      </p:sp>
      <p:sp>
        <p:nvSpPr>
          <p:cNvPr id="3" name="Content Placeholder 2">
            <a:extLst>
              <a:ext uri="{FF2B5EF4-FFF2-40B4-BE49-F238E27FC236}">
                <a16:creationId xmlns:a16="http://schemas.microsoft.com/office/drawing/2014/main" id="{32C5DC1C-F8A8-6591-FB66-1D1076C0A553}"/>
              </a:ext>
            </a:extLst>
          </p:cNvPr>
          <p:cNvSpPr>
            <a:spLocks noGrp="1"/>
          </p:cNvSpPr>
          <p:nvPr>
            <p:ph idx="1"/>
          </p:nvPr>
        </p:nvSpPr>
        <p:spPr/>
        <p:txBody>
          <a:bodyPr vert="horz" lIns="91440" tIns="45720" rIns="91440" bIns="45720" rtlCol="0" anchor="t">
            <a:normAutofit/>
          </a:bodyPr>
          <a:lstStyle/>
          <a:p>
            <a:pPr>
              <a:lnSpc>
                <a:spcPct val="100000"/>
              </a:lnSpc>
              <a:spcBef>
                <a:spcPts val="0"/>
              </a:spcBef>
            </a:pPr>
            <a:endParaRPr lang="en-US">
              <a:cs typeface="Calibri" panose="020F0502020204030204"/>
            </a:endParaRPr>
          </a:p>
          <a:p>
            <a:pPr marL="285750" indent="-285750">
              <a:lnSpc>
                <a:spcPct val="100000"/>
              </a:lnSpc>
              <a:spcBef>
                <a:spcPts val="0"/>
              </a:spcBef>
              <a:buFont typeface="Arial,Sans-Serif" panose="020B0604020202020204" pitchFamily="34" charset="0"/>
            </a:pPr>
            <a:r>
              <a:rPr lang="en-US" sz="1800">
                <a:latin typeface="Calibri"/>
                <a:cs typeface="Calibri"/>
              </a:rPr>
              <a:t>Debts, and in the case of projects, also debt service charges (interest)</a:t>
            </a:r>
            <a:endParaRPr lang="en-US" sz="1800">
              <a:solidFill>
                <a:srgbClr val="FFFFFF"/>
              </a:solidFill>
              <a:latin typeface="Calibri"/>
              <a:cs typeface="Calibri"/>
            </a:endParaRPr>
          </a:p>
          <a:p>
            <a:pPr marL="285750" indent="-285750">
              <a:lnSpc>
                <a:spcPct val="100000"/>
              </a:lnSpc>
              <a:spcBef>
                <a:spcPts val="0"/>
              </a:spcBef>
              <a:buFont typeface="Arial,Sans-Serif" panose="020B0604020202020204" pitchFamily="34" charset="0"/>
            </a:pPr>
            <a:r>
              <a:rPr lang="en-US" sz="1800">
                <a:latin typeface="Calibri"/>
                <a:cs typeface="Calibri"/>
              </a:rPr>
              <a:t>Provisions for losses or potential future liabilities</a:t>
            </a:r>
          </a:p>
          <a:p>
            <a:pPr marL="285750" indent="-285750">
              <a:lnSpc>
                <a:spcPct val="100000"/>
              </a:lnSpc>
              <a:spcBef>
                <a:spcPts val="0"/>
              </a:spcBef>
              <a:buFont typeface="Arial,Sans-Serif" panose="020B0604020202020204" pitchFamily="34" charset="0"/>
            </a:pPr>
            <a:r>
              <a:rPr lang="en-US" sz="1800">
                <a:latin typeface="Calibri"/>
                <a:cs typeface="Calibri"/>
              </a:rPr>
              <a:t>Items already financed from another agreement with SIDA or another financing agency</a:t>
            </a:r>
            <a:endParaRPr lang="en-US" sz="1800">
              <a:solidFill>
                <a:srgbClr val="FFFFFF"/>
              </a:solidFill>
              <a:latin typeface="Calibri"/>
              <a:cs typeface="Calibri"/>
            </a:endParaRPr>
          </a:p>
          <a:p>
            <a:pPr marL="285750" indent="-285750">
              <a:lnSpc>
                <a:spcPct val="100000"/>
              </a:lnSpc>
              <a:spcBef>
                <a:spcPts val="0"/>
              </a:spcBef>
              <a:buFont typeface="Arial,Sans-Serif" panose="020B0604020202020204" pitchFamily="34" charset="0"/>
            </a:pPr>
            <a:r>
              <a:rPr lang="en-US" sz="1800">
                <a:latin typeface="Calibri"/>
                <a:cs typeface="Calibri"/>
              </a:rPr>
              <a:t>Purchases or construction of real estate (land or buildings)</a:t>
            </a:r>
            <a:endParaRPr lang="en-US" sz="1800">
              <a:solidFill>
                <a:srgbClr val="FFFFFF"/>
              </a:solidFill>
              <a:latin typeface="Calibri"/>
              <a:cs typeface="Calibri"/>
            </a:endParaRPr>
          </a:p>
          <a:p>
            <a:pPr marL="285750" indent="-285750">
              <a:lnSpc>
                <a:spcPct val="100000"/>
              </a:lnSpc>
              <a:spcBef>
                <a:spcPts val="0"/>
              </a:spcBef>
              <a:buFont typeface="Arial,Sans-Serif" panose="020B0604020202020204" pitchFamily="34" charset="0"/>
            </a:pPr>
            <a:r>
              <a:rPr lang="en-US" sz="1800">
                <a:latin typeface="Calibri"/>
                <a:cs typeface="Calibri"/>
              </a:rPr>
              <a:t>In the case of projects, currency exchange losses</a:t>
            </a:r>
            <a:endParaRPr lang="en-US" sz="1800">
              <a:solidFill>
                <a:srgbClr val="FFFFFF"/>
              </a:solidFill>
              <a:latin typeface="Calibri"/>
              <a:cs typeface="Calibri"/>
            </a:endParaRPr>
          </a:p>
          <a:p>
            <a:pPr marL="285750" indent="-285750">
              <a:lnSpc>
                <a:spcPct val="100000"/>
              </a:lnSpc>
              <a:spcBef>
                <a:spcPts val="0"/>
              </a:spcBef>
              <a:buFont typeface="Arial,Sans-Serif" panose="020B0604020202020204" pitchFamily="34" charset="0"/>
            </a:pPr>
            <a:r>
              <a:rPr lang="en-US" sz="1800">
                <a:latin typeface="Calibri"/>
                <a:cs typeface="Calibri"/>
              </a:rPr>
              <a:t>Credits to third parties</a:t>
            </a:r>
            <a:endParaRPr lang="en-US" sz="1800">
              <a:solidFill>
                <a:srgbClr val="FFFFFF"/>
              </a:solidFill>
              <a:latin typeface="Calibri"/>
              <a:cs typeface="Calibri"/>
            </a:endParaRPr>
          </a:p>
          <a:p>
            <a:pPr marL="285750" indent="-285750">
              <a:lnSpc>
                <a:spcPct val="100000"/>
              </a:lnSpc>
              <a:spcBef>
                <a:spcPts val="0"/>
              </a:spcBef>
              <a:buFont typeface="Arial,Sans-Serif" panose="020B0604020202020204" pitchFamily="34" charset="0"/>
            </a:pPr>
            <a:r>
              <a:rPr lang="en-US" sz="1800">
                <a:latin typeface="Calibri"/>
                <a:cs typeface="Calibri"/>
              </a:rPr>
              <a:t>Travel costs for business or first class</a:t>
            </a:r>
            <a:endParaRPr lang="en-US" sz="1800">
              <a:solidFill>
                <a:srgbClr val="FFFFFF"/>
              </a:solidFill>
              <a:latin typeface="Calibri"/>
              <a:cs typeface="Calibri"/>
            </a:endParaRPr>
          </a:p>
          <a:p>
            <a:pPr marL="285750" indent="-285750">
              <a:lnSpc>
                <a:spcPct val="100000"/>
              </a:lnSpc>
              <a:spcBef>
                <a:spcPts val="0"/>
              </a:spcBef>
              <a:buFont typeface="Arial,Sans-Serif" panose="020B0604020202020204" pitchFamily="34" charset="0"/>
            </a:pPr>
            <a:r>
              <a:rPr lang="en-US" sz="1800">
                <a:latin typeface="Calibri"/>
                <a:cs typeface="Calibri"/>
              </a:rPr>
              <a:t>Extra allowances, such as sitting allowances, or equivalent in order to finance allowances for participating staff/invited speakers/participants of workshops or the build-up of reserves. </a:t>
            </a:r>
            <a:endParaRPr lang="en-US">
              <a:latin typeface="Calibri"/>
              <a:cs typeface="Calibri"/>
            </a:endParaRPr>
          </a:p>
        </p:txBody>
      </p:sp>
    </p:spTree>
    <p:extLst>
      <p:ext uri="{BB962C8B-B14F-4D97-AF65-F5344CB8AC3E}">
        <p14:creationId xmlns:p14="http://schemas.microsoft.com/office/powerpoint/2010/main" val="1567950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AACF240E8C814993064F93381D6237" ma:contentTypeVersion="15" ma:contentTypeDescription="Create a new document." ma:contentTypeScope="" ma:versionID="e67ff71d3d0e381b952570e4e81e704f">
  <xsd:schema xmlns:xsd="http://www.w3.org/2001/XMLSchema" xmlns:xs="http://www.w3.org/2001/XMLSchema" xmlns:p="http://schemas.microsoft.com/office/2006/metadata/properties" xmlns:ns2="52f4436a-91f8-417b-84f9-66898c355bcd" xmlns:ns3="ed1c4394-46ab-4d70-b68c-298aedf0c582" targetNamespace="http://schemas.microsoft.com/office/2006/metadata/properties" ma:root="true" ma:fieldsID="572bae7d8e19c05def912b8b5b8375a9" ns2:_="" ns3:_="">
    <xsd:import namespace="52f4436a-91f8-417b-84f9-66898c355bcd"/>
    <xsd:import namespace="ed1c4394-46ab-4d70-b68c-298aedf0c58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f4436a-91f8-417b-84f9-66898c355b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f5498c2-1c20-4683-a854-eee40b177280}" ma:internalName="TaxCatchAll" ma:showField="CatchAllData" ma:web="52f4436a-91f8-417b-84f9-66898c355b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d1c4394-46ab-4d70-b68c-298aedf0c58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ac6b4b3-dbf8-4e92-8c52-66880ec5fcd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d1c4394-46ab-4d70-b68c-298aedf0c582">
      <Terms xmlns="http://schemas.microsoft.com/office/infopath/2007/PartnerControls"/>
    </lcf76f155ced4ddcb4097134ff3c332f>
    <TaxCatchAll xmlns="52f4436a-91f8-417b-84f9-66898c355bcd" xsi:nil="true"/>
    <SharedWithUsers xmlns="52f4436a-91f8-417b-84f9-66898c355bcd">
      <UserInfo>
        <DisplayName>Maura Cunningham</DisplayName>
        <AccountId>326</AccountId>
        <AccountType/>
      </UserInfo>
      <UserInfo>
        <DisplayName>Krisna Uk</DisplayName>
        <AccountId>96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05007F-4C63-42ED-9E62-83C9EF960438}">
  <ds:schemaRefs>
    <ds:schemaRef ds:uri="52f4436a-91f8-417b-84f9-66898c355bcd"/>
    <ds:schemaRef ds:uri="ed1c4394-46ab-4d70-b68c-298aedf0c5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338A5BA-D760-4B8E-ADE5-F0A0AEB0A535}">
  <ds:schemaRefs>
    <ds:schemaRef ds:uri="http://schemas.microsoft.com/office/2006/metadata/properties"/>
    <ds:schemaRef ds:uri="http://schemas.microsoft.com/office/infopath/2007/PartnerControls"/>
    <ds:schemaRef ds:uri="52f4436a-91f8-417b-84f9-66898c355bcd"/>
    <ds:schemaRef ds:uri="http://schemas.openxmlformats.org/package/2006/metadata/core-properties"/>
    <ds:schemaRef ds:uri="http://purl.org/dc/dcmitype/"/>
    <ds:schemaRef ds:uri="http://schemas.microsoft.com/office/2006/documentManagement/types"/>
    <ds:schemaRef ds:uri="http://www.w3.org/XML/1998/namespace"/>
    <ds:schemaRef ds:uri="http://purl.org/dc/elements/1.1/"/>
    <ds:schemaRef ds:uri="ed1c4394-46ab-4d70-b68c-298aedf0c582"/>
    <ds:schemaRef ds:uri="http://purl.org/dc/terms/"/>
  </ds:schemaRefs>
</ds:datastoreItem>
</file>

<file path=customXml/itemProps3.xml><?xml version="1.0" encoding="utf-8"?>
<ds:datastoreItem xmlns:ds="http://schemas.openxmlformats.org/officeDocument/2006/customXml" ds:itemID="{6B166A4C-1D0A-4AB5-BADD-D5548CF574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1823</Words>
  <Application>Microsoft Macintosh PowerPoint</Application>
  <PresentationFormat>Widescreen</PresentationFormat>
  <Paragraphs>142</Paragraphs>
  <Slides>17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Arial,Sans-Serif</vt:lpstr>
      <vt:lpstr>inherit</vt:lpstr>
      <vt:lpstr>Aptos</vt:lpstr>
      <vt:lpstr>Arial</vt:lpstr>
      <vt:lpstr>Calibri</vt:lpstr>
      <vt:lpstr>Calibri Light</vt:lpstr>
      <vt:lpstr>Cambria Math</vt:lpstr>
      <vt:lpstr>Lato</vt:lpstr>
      <vt:lpstr>office theme</vt:lpstr>
      <vt:lpstr>PowerPoint Presentation</vt:lpstr>
      <vt:lpstr>Agenda</vt:lpstr>
      <vt:lpstr>Eligibility</vt:lpstr>
      <vt:lpstr>PowerPoint Presentation</vt:lpstr>
      <vt:lpstr>FFP Grants</vt:lpstr>
      <vt:lpstr>Budget</vt:lpstr>
      <vt:lpstr>Allowable expenses (other than per diem)</vt:lpstr>
      <vt:lpstr>Allowable expenses (continued) </vt:lpstr>
      <vt:lpstr>Unallowable expenses</vt:lpstr>
      <vt:lpstr>Unsure about cost eligibility?</vt:lpstr>
      <vt:lpstr>How to Classify Professional Services</vt:lpstr>
      <vt:lpstr>PowerPoint Presentation</vt:lpstr>
      <vt:lpstr>Categorizing Expenses</vt:lpstr>
      <vt:lpstr>Connect Community Forum </vt:lpstr>
      <vt:lpstr>Application portal </vt:lpstr>
      <vt:lpstr>What is required for an application?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Molly Dedona</cp:lastModifiedBy>
  <cp:revision>2</cp:revision>
  <dcterms:created xsi:type="dcterms:W3CDTF">2023-08-04T15:13:57Z</dcterms:created>
  <dcterms:modified xsi:type="dcterms:W3CDTF">2023-08-09T13:58:14Z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0x01010014AACF240E8C814993064F93381D6237</vt:lpwstr>
  </property>
  <property fmtid="{D5CDD505-2E9C-101B-9397-08002B2CF9AE}" pid="3" name="MediaServiceImageTags">
    <vt:lpwstr/>
  </property>
</Properties>
</file>